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8"/>
  </p:notesMasterIdLst>
  <p:handoutMasterIdLst>
    <p:handoutMasterId r:id="rId29"/>
  </p:handoutMasterIdLst>
  <p:sldIdLst>
    <p:sldId id="3770" r:id="rId5"/>
    <p:sldId id="257" r:id="rId6"/>
    <p:sldId id="3772" r:id="rId7"/>
    <p:sldId id="330" r:id="rId8"/>
    <p:sldId id="334" r:id="rId9"/>
    <p:sldId id="331" r:id="rId10"/>
    <p:sldId id="3758" r:id="rId11"/>
    <p:sldId id="3761" r:id="rId12"/>
    <p:sldId id="3719" r:id="rId13"/>
    <p:sldId id="3742" r:id="rId14"/>
    <p:sldId id="3720" r:id="rId15"/>
    <p:sldId id="3773" r:id="rId16"/>
    <p:sldId id="335" r:id="rId17"/>
    <p:sldId id="3762" r:id="rId18"/>
    <p:sldId id="3763" r:id="rId19"/>
    <p:sldId id="3776" r:id="rId20"/>
    <p:sldId id="3777" r:id="rId21"/>
    <p:sldId id="3779" r:id="rId22"/>
    <p:sldId id="336" r:id="rId23"/>
    <p:sldId id="3774" r:id="rId24"/>
    <p:sldId id="3780" r:id="rId25"/>
    <p:sldId id="3626" r:id="rId26"/>
    <p:sldId id="326" r:id="rId27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>
    <p:extLst/>
  </p:cmAuthor>
  <p:cmAuthor id="2" name="Nicolette Sharp (Prime 8)" initials="NS(8" lastIdx="4" clrIdx="1">
    <p:extLst/>
  </p:cmAuthor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008272"/>
    <a:srgbClr val="EAEAEA"/>
    <a:srgbClr val="0078D7"/>
    <a:srgbClr val="2560E0"/>
    <a:srgbClr val="CB2E6D"/>
    <a:srgbClr val="854CC7"/>
    <a:srgbClr val="D83B01"/>
    <a:srgbClr val="00B294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818" autoAdjust="0"/>
  </p:normalViewPr>
  <p:slideViewPr>
    <p:cSldViewPr snapToGrid="0">
      <p:cViewPr varScale="1">
        <p:scale>
          <a:sx n="79" d="100"/>
          <a:sy n="79" d="100"/>
        </p:scale>
        <p:origin x="633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032" y="10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F3287-5E11-4B2E-ABE7-EE5220C3C59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91A9AC4-EA5E-4370-A88A-41743C26060A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F4824574-3E43-4636-8D1E-335615DD806E}" type="parTrans" cxnId="{13105A08-9E91-4F9E-97E1-827C55F32AE5}">
      <dgm:prSet/>
      <dgm:spPr/>
      <dgm:t>
        <a:bodyPr/>
        <a:lstStyle/>
        <a:p>
          <a:endParaRPr lang="en-US"/>
        </a:p>
      </dgm:t>
    </dgm:pt>
    <dgm:pt modelId="{E91DC144-0E50-4F02-A0B5-BDAFA3670BF3}" type="sibTrans" cxnId="{13105A08-9E91-4F9E-97E1-827C55F32AE5}">
      <dgm:prSet/>
      <dgm:spPr/>
      <dgm:t>
        <a:bodyPr/>
        <a:lstStyle/>
        <a:p>
          <a:endParaRPr lang="en-US"/>
        </a:p>
      </dgm:t>
    </dgm:pt>
    <dgm:pt modelId="{B115F27E-576F-4377-9795-7F694F112452}">
      <dgm:prSet phldrT="[Text]"/>
      <dgm:spPr/>
      <dgm:t>
        <a:bodyPr/>
        <a:lstStyle/>
        <a:p>
          <a:r>
            <a:rPr lang="en-US" dirty="0"/>
            <a:t>Products</a:t>
          </a:r>
        </a:p>
      </dgm:t>
    </dgm:pt>
    <dgm:pt modelId="{927A6292-A67A-4703-811B-DCD2D02ED3F7}" type="parTrans" cxnId="{C81F4399-9F23-4560-A984-F96F404F250B}">
      <dgm:prSet/>
      <dgm:spPr/>
      <dgm:t>
        <a:bodyPr/>
        <a:lstStyle/>
        <a:p>
          <a:endParaRPr lang="en-US"/>
        </a:p>
      </dgm:t>
    </dgm:pt>
    <dgm:pt modelId="{E0870D3E-C8AF-47FC-BE2D-4046C29EF3AB}" type="sibTrans" cxnId="{C81F4399-9F23-4560-A984-F96F404F250B}">
      <dgm:prSet/>
      <dgm:spPr/>
      <dgm:t>
        <a:bodyPr/>
        <a:lstStyle/>
        <a:p>
          <a:endParaRPr lang="en-US"/>
        </a:p>
      </dgm:t>
    </dgm:pt>
    <dgm:pt modelId="{67090BCD-9CF3-488D-A6CD-5A1017173D62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25C05082-0D9F-43E9-9568-90D855FCC7F7}" type="parTrans" cxnId="{E62423E0-46D1-40F6-932A-C84B30E297CE}">
      <dgm:prSet/>
      <dgm:spPr/>
      <dgm:t>
        <a:bodyPr/>
        <a:lstStyle/>
        <a:p>
          <a:endParaRPr lang="en-US"/>
        </a:p>
      </dgm:t>
    </dgm:pt>
    <dgm:pt modelId="{009E2134-0F99-4069-9833-2638B1593A98}" type="sibTrans" cxnId="{E62423E0-46D1-40F6-932A-C84B30E297CE}">
      <dgm:prSet/>
      <dgm:spPr/>
      <dgm:t>
        <a:bodyPr/>
        <a:lstStyle/>
        <a:p>
          <a:endParaRPr lang="en-US"/>
        </a:p>
      </dgm:t>
    </dgm:pt>
    <dgm:pt modelId="{3CFEF72D-C5E4-43A5-9312-A25AF2B3BCA9}" type="pres">
      <dgm:prSet presAssocID="{687F3287-5E11-4B2E-ABE7-EE5220C3C59C}" presName="compositeShape" presStyleCnt="0">
        <dgm:presLayoutVars>
          <dgm:chMax val="7"/>
          <dgm:dir/>
          <dgm:resizeHandles val="exact"/>
        </dgm:presLayoutVars>
      </dgm:prSet>
      <dgm:spPr/>
    </dgm:pt>
    <dgm:pt modelId="{22778BB9-31F3-4C6D-85DA-EBC75FBFB907}" type="pres">
      <dgm:prSet presAssocID="{F91A9AC4-EA5E-4370-A88A-41743C26060A}" presName="circ1" presStyleLbl="vennNode1" presStyleIdx="0" presStyleCnt="3"/>
      <dgm:spPr/>
    </dgm:pt>
    <dgm:pt modelId="{296F9197-9F05-4268-8886-CBBF92BFAE63}" type="pres">
      <dgm:prSet presAssocID="{F91A9AC4-EA5E-4370-A88A-41743C26060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D2FDD1-DB75-4A25-BB4A-CB1BCC623986}" type="pres">
      <dgm:prSet presAssocID="{B115F27E-576F-4377-9795-7F694F112452}" presName="circ2" presStyleLbl="vennNode1" presStyleIdx="1" presStyleCnt="3"/>
      <dgm:spPr/>
    </dgm:pt>
    <dgm:pt modelId="{A7D35537-7A23-4E80-8B01-471139CB8ED6}" type="pres">
      <dgm:prSet presAssocID="{B115F27E-576F-4377-9795-7F694F11245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419FDDD-3061-4E58-A7FA-1655EF6085DB}" type="pres">
      <dgm:prSet presAssocID="{67090BCD-9CF3-488D-A6CD-5A1017173D62}" presName="circ3" presStyleLbl="vennNode1" presStyleIdx="2" presStyleCnt="3"/>
      <dgm:spPr/>
    </dgm:pt>
    <dgm:pt modelId="{56B6F35C-0870-432F-8E8A-B801E30BD880}" type="pres">
      <dgm:prSet presAssocID="{67090BCD-9CF3-488D-A6CD-5A1017173D6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3105A08-9E91-4F9E-97E1-827C55F32AE5}" srcId="{687F3287-5E11-4B2E-ABE7-EE5220C3C59C}" destId="{F91A9AC4-EA5E-4370-A88A-41743C26060A}" srcOrd="0" destOrd="0" parTransId="{F4824574-3E43-4636-8D1E-335615DD806E}" sibTransId="{E91DC144-0E50-4F02-A0B5-BDAFA3670BF3}"/>
    <dgm:cxn modelId="{2AD99640-C34C-486D-9BBF-FECD826BB064}" type="presOf" srcId="{67090BCD-9CF3-488D-A6CD-5A1017173D62}" destId="{3419FDDD-3061-4E58-A7FA-1655EF6085DB}" srcOrd="0" destOrd="0" presId="urn:microsoft.com/office/officeart/2005/8/layout/venn1"/>
    <dgm:cxn modelId="{4F6EF068-9D6C-40EF-9C7D-FE7EDBB7653B}" type="presOf" srcId="{B115F27E-576F-4377-9795-7F694F112452}" destId="{A7D35537-7A23-4E80-8B01-471139CB8ED6}" srcOrd="1" destOrd="0" presId="urn:microsoft.com/office/officeart/2005/8/layout/venn1"/>
    <dgm:cxn modelId="{AB4FDF70-3E06-4396-880D-939A9DD5776D}" type="presOf" srcId="{B115F27E-576F-4377-9795-7F694F112452}" destId="{8FD2FDD1-DB75-4A25-BB4A-CB1BCC623986}" srcOrd="0" destOrd="0" presId="urn:microsoft.com/office/officeart/2005/8/layout/venn1"/>
    <dgm:cxn modelId="{C81F4399-9F23-4560-A984-F96F404F250B}" srcId="{687F3287-5E11-4B2E-ABE7-EE5220C3C59C}" destId="{B115F27E-576F-4377-9795-7F694F112452}" srcOrd="1" destOrd="0" parTransId="{927A6292-A67A-4703-811B-DCD2D02ED3F7}" sibTransId="{E0870D3E-C8AF-47FC-BE2D-4046C29EF3AB}"/>
    <dgm:cxn modelId="{05499E9F-41B0-4639-AF6F-E09ADF5AEEBE}" type="presOf" srcId="{F91A9AC4-EA5E-4370-A88A-41743C26060A}" destId="{22778BB9-31F3-4C6D-85DA-EBC75FBFB907}" srcOrd="0" destOrd="0" presId="urn:microsoft.com/office/officeart/2005/8/layout/venn1"/>
    <dgm:cxn modelId="{D460AEA4-8A71-4B29-9103-7BECBB4AC5F3}" type="presOf" srcId="{687F3287-5E11-4B2E-ABE7-EE5220C3C59C}" destId="{3CFEF72D-C5E4-43A5-9312-A25AF2B3BCA9}" srcOrd="0" destOrd="0" presId="urn:microsoft.com/office/officeart/2005/8/layout/venn1"/>
    <dgm:cxn modelId="{E62423E0-46D1-40F6-932A-C84B30E297CE}" srcId="{687F3287-5E11-4B2E-ABE7-EE5220C3C59C}" destId="{67090BCD-9CF3-488D-A6CD-5A1017173D62}" srcOrd="2" destOrd="0" parTransId="{25C05082-0D9F-43E9-9568-90D855FCC7F7}" sibTransId="{009E2134-0F99-4069-9833-2638B1593A98}"/>
    <dgm:cxn modelId="{54C7C4E8-A099-4487-A38E-9DD4034E70FC}" type="presOf" srcId="{F91A9AC4-EA5E-4370-A88A-41743C26060A}" destId="{296F9197-9F05-4268-8886-CBBF92BFAE63}" srcOrd="1" destOrd="0" presId="urn:microsoft.com/office/officeart/2005/8/layout/venn1"/>
    <dgm:cxn modelId="{3CD5CEF8-45C4-43BF-B3AD-A740D73AD30D}" type="presOf" srcId="{67090BCD-9CF3-488D-A6CD-5A1017173D62}" destId="{56B6F35C-0870-432F-8E8A-B801E30BD880}" srcOrd="1" destOrd="0" presId="urn:microsoft.com/office/officeart/2005/8/layout/venn1"/>
    <dgm:cxn modelId="{B5C4C342-6F96-497C-8F21-0C06C97C5624}" type="presParOf" srcId="{3CFEF72D-C5E4-43A5-9312-A25AF2B3BCA9}" destId="{22778BB9-31F3-4C6D-85DA-EBC75FBFB907}" srcOrd="0" destOrd="0" presId="urn:microsoft.com/office/officeart/2005/8/layout/venn1"/>
    <dgm:cxn modelId="{0AB5E97E-49C0-4FFF-BDAD-BBCF30F8CF1C}" type="presParOf" srcId="{3CFEF72D-C5E4-43A5-9312-A25AF2B3BCA9}" destId="{296F9197-9F05-4268-8886-CBBF92BFAE63}" srcOrd="1" destOrd="0" presId="urn:microsoft.com/office/officeart/2005/8/layout/venn1"/>
    <dgm:cxn modelId="{CE71C736-0894-4186-A614-C80385AD6D88}" type="presParOf" srcId="{3CFEF72D-C5E4-43A5-9312-A25AF2B3BCA9}" destId="{8FD2FDD1-DB75-4A25-BB4A-CB1BCC623986}" srcOrd="2" destOrd="0" presId="urn:microsoft.com/office/officeart/2005/8/layout/venn1"/>
    <dgm:cxn modelId="{62718C46-E004-4AEB-80F1-77B5AA3C6B2E}" type="presParOf" srcId="{3CFEF72D-C5E4-43A5-9312-A25AF2B3BCA9}" destId="{A7D35537-7A23-4E80-8B01-471139CB8ED6}" srcOrd="3" destOrd="0" presId="urn:microsoft.com/office/officeart/2005/8/layout/venn1"/>
    <dgm:cxn modelId="{0F9B26A6-DD1A-40D9-82B6-BB119F84B1D2}" type="presParOf" srcId="{3CFEF72D-C5E4-43A5-9312-A25AF2B3BCA9}" destId="{3419FDDD-3061-4E58-A7FA-1655EF6085DB}" srcOrd="4" destOrd="0" presId="urn:microsoft.com/office/officeart/2005/8/layout/venn1"/>
    <dgm:cxn modelId="{E37DE33C-ABCE-43C3-974E-6A157D4BF581}" type="presParOf" srcId="{3CFEF72D-C5E4-43A5-9312-A25AF2B3BCA9}" destId="{56B6F35C-0870-432F-8E8A-B801E30BD88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7F3287-5E11-4B2E-ABE7-EE5220C3C59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CFEF72D-C5E4-43A5-9312-A25AF2B3BCA9}" type="pres">
      <dgm:prSet presAssocID="{687F3287-5E11-4B2E-ABE7-EE5220C3C59C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D460AEA4-8A71-4B29-9103-7BECBB4AC5F3}" type="presOf" srcId="{687F3287-5E11-4B2E-ABE7-EE5220C3C59C}" destId="{3CFEF72D-C5E4-43A5-9312-A25AF2B3BCA9}" srcOrd="0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78BB9-31F3-4C6D-85DA-EBC75FBFB907}">
      <dsp:nvSpPr>
        <dsp:cNvPr id="0" name=""/>
        <dsp:cNvSpPr/>
      </dsp:nvSpPr>
      <dsp:spPr>
        <a:xfrm>
          <a:off x="1310987" y="55474"/>
          <a:ext cx="2662777" cy="26627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People</a:t>
          </a:r>
        </a:p>
      </dsp:txBody>
      <dsp:txXfrm>
        <a:off x="1666024" y="521460"/>
        <a:ext cx="1952703" cy="1198249"/>
      </dsp:txXfrm>
    </dsp:sp>
    <dsp:sp modelId="{8FD2FDD1-DB75-4A25-BB4A-CB1BCC623986}">
      <dsp:nvSpPr>
        <dsp:cNvPr id="0" name=""/>
        <dsp:cNvSpPr/>
      </dsp:nvSpPr>
      <dsp:spPr>
        <a:xfrm>
          <a:off x="2271806" y="1719710"/>
          <a:ext cx="2662777" cy="26627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Products</a:t>
          </a:r>
        </a:p>
      </dsp:txBody>
      <dsp:txXfrm>
        <a:off x="3086172" y="2407594"/>
        <a:ext cx="1597666" cy="1464527"/>
      </dsp:txXfrm>
    </dsp:sp>
    <dsp:sp modelId="{3419FDDD-3061-4E58-A7FA-1655EF6085DB}">
      <dsp:nvSpPr>
        <dsp:cNvPr id="0" name=""/>
        <dsp:cNvSpPr/>
      </dsp:nvSpPr>
      <dsp:spPr>
        <a:xfrm>
          <a:off x="350168" y="1719710"/>
          <a:ext cx="2662777" cy="26627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Process</a:t>
          </a:r>
        </a:p>
      </dsp:txBody>
      <dsp:txXfrm>
        <a:off x="600913" y="2407594"/>
        <a:ext cx="1597666" cy="1464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91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Visual designer or “pipeline as YAML”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45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YAML is a 1</a:t>
            </a:r>
            <a:r>
              <a:rPr lang="en-US" baseline="30000" dirty="0"/>
              <a:t>st</a:t>
            </a:r>
            <a:r>
              <a:rPr lang="en-US" dirty="0"/>
              <a:t>-class citizen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516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https://docs.microsoft.com/azure/devops/pipelines/agents/hosted?view=vsts&amp;tabs=yaml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https://github.com/Microsoft/azure-pipelines-image-generation/blob/master/images/win/Vs2017-Server2016-Readme.md</a:t>
            </a:r>
          </a:p>
          <a:p>
            <a:pPr marL="0" indent="0">
              <a:buFontTx/>
              <a:buNone/>
            </a:pPr>
            <a:r>
              <a:rPr lang="en-US" dirty="0"/>
              <a:t>	- Latest .NET Core components installed:</a:t>
            </a:r>
          </a:p>
          <a:p>
            <a:pPr marL="0" indent="0">
              <a:buFontTx/>
              <a:buNone/>
            </a:pPr>
            <a:r>
              <a:rPr lang="en-US" dirty="0"/>
              <a:t>		- 2.1.2 runtime</a:t>
            </a:r>
          </a:p>
          <a:p>
            <a:pPr marL="0" indent="0">
              <a:buFontTx/>
              <a:buNone/>
            </a:pPr>
            <a:r>
              <a:rPr lang="en-US" dirty="0"/>
              <a:t>		- 2.1.400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ASP.NET Core targeting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13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ASP.NET Core targeting .NET Core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79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427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- 2 identical prod </a:t>
            </a:r>
            <a:r>
              <a:rPr lang="en-US" dirty="0" err="1"/>
              <a:t>envs</a:t>
            </a:r>
            <a:r>
              <a:rPr lang="en-US" dirty="0"/>
              <a:t>.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At any time, only 1 of the </a:t>
            </a:r>
            <a:r>
              <a:rPr lang="en-US" dirty="0" err="1"/>
              <a:t>envs</a:t>
            </a:r>
            <a:r>
              <a:rPr lang="en-US" dirty="0"/>
              <a:t>. is live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Swap </a:t>
            </a:r>
            <a:r>
              <a:rPr lang="en-US" dirty="0" err="1"/>
              <a:t>envs</a:t>
            </a:r>
            <a:r>
              <a:rPr lang="en-US" dirty="0"/>
              <a:t>.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Blue = live; Green = idle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Easily roll back, if something goes</a:t>
            </a:r>
          </a:p>
          <a:p>
            <a:r>
              <a:rPr lang="en-US" dirty="0"/>
              <a:t>- Use deployment slots (S1 tier and above)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/>
              <a:t>People </a:t>
            </a:r>
            <a:r>
              <a:rPr lang="en-US" dirty="0"/>
              <a:t>following a process enabled by products to deliver value to end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9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Build systems:</a:t>
            </a:r>
          </a:p>
          <a:p>
            <a:pPr marL="285750" indent="-285750">
              <a:buFontTx/>
              <a:buChar char="-"/>
            </a:pPr>
            <a:r>
              <a:rPr lang="en-US" dirty="0"/>
              <a:t>Jenkins</a:t>
            </a:r>
          </a:p>
          <a:p>
            <a:pPr marL="285750" indent="-285750">
              <a:buFontTx/>
              <a:buChar char="-"/>
            </a:pPr>
            <a:r>
              <a:rPr lang="en-US" dirty="0"/>
              <a:t>TeamCity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Bamboo</a:t>
            </a:r>
          </a:p>
          <a:p>
            <a:pPr marL="285750" indent="-285750">
              <a:buFontTx/>
              <a:buChar char="-"/>
            </a:pPr>
            <a:r>
              <a:rPr lang="en-US" dirty="0"/>
              <a:t>TFS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Build tasks: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Package restore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Versioning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Packaging artifacts for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79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Containers solve deps. Problem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“A low bus factor of 1 represents a single point of failure within the team.”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6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Launched on 9/10</a:t>
            </a:r>
          </a:p>
          <a:p>
            <a:pPr marL="285750" indent="-285750">
              <a:buFontTx/>
              <a:buChar char="-"/>
            </a:pPr>
            <a:r>
              <a:rPr lang="en-GB" dirty="0"/>
              <a:t>VSTS split into 5 independent services</a:t>
            </a:r>
          </a:p>
          <a:p>
            <a:pPr marL="285750" indent="-285750">
              <a:buFontTx/>
              <a:buChar char="-"/>
            </a:pPr>
            <a:r>
              <a:rPr lang="en-GB" dirty="0"/>
              <a:t>Azure Pipelines being used by:</a:t>
            </a:r>
          </a:p>
          <a:p>
            <a:pPr marL="752094" lvl="1" indent="-285750">
              <a:buFontTx/>
              <a:buChar char="-"/>
            </a:pPr>
            <a:r>
              <a:rPr lang="en-GB" dirty="0"/>
              <a:t>Atom</a:t>
            </a:r>
          </a:p>
          <a:p>
            <a:pPr marL="752094" lvl="1" indent="-285750">
              <a:buFontTx/>
              <a:buChar char="-"/>
            </a:pPr>
            <a:r>
              <a:rPr lang="en-GB" dirty="0"/>
              <a:t>TypeScript</a:t>
            </a:r>
          </a:p>
          <a:p>
            <a:pPr marL="752094" lvl="1" indent="-285750">
              <a:buFontTx/>
              <a:buChar char="-"/>
            </a:pPr>
            <a:r>
              <a:rPr lang="en-GB"/>
              <a:t>VS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8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Automates builds &amp; deployments so you spend less time with the nuts and bolts and more time being creative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1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Build &amp; release tasks in marketplace</a:t>
            </a:r>
          </a:p>
          <a:p>
            <a:pPr marL="285750" indent="-285750">
              <a:buFontTx/>
              <a:buChar char="-"/>
            </a:pPr>
            <a:r>
              <a:rPr lang="en-US"/>
              <a:t>On-prem deployments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0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Install GitHub App in repo</a:t>
            </a:r>
          </a:p>
          <a:p>
            <a:pPr marL="285750" indent="-285750">
              <a:buFontTx/>
              <a:buChar char="-"/>
            </a:pPr>
            <a:r>
              <a:rPr lang="en-US" dirty="0"/>
              <a:t>Build activity visible on Checks tab of PR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34125" y="0"/>
            <a:ext cx="6102349" cy="6994525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566737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52406"/>
            <a:ext cx="5667374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16960252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2350" y="1203325"/>
            <a:ext cx="5895975" cy="3831241"/>
          </a:xfrm>
        </p:spPr>
        <p:txBody>
          <a:bodyPr anchor="ctr">
            <a:noAutofit/>
          </a:bodyPr>
          <a:lstStyle>
            <a:lvl1pPr algn="ctr">
              <a:defRPr sz="1800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67645"/>
            <a:ext cx="5241206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74458684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5482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0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2072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2072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93" r:id="rId13"/>
    <p:sldLayoutId id="2147483873" r:id="rId14"/>
    <p:sldLayoutId id="2147483890" r:id="rId15"/>
    <p:sldLayoutId id="2147483891" r:id="rId16"/>
    <p:sldLayoutId id="2147483894" r:id="rId17"/>
    <p:sldLayoutId id="2147483878" r:id="rId18"/>
    <p:sldLayoutId id="2147483892" r:id="rId19"/>
    <p:sldLayoutId id="2147483879" r:id="rId20"/>
    <p:sldLayoutId id="2147483880" r:id="rId21"/>
    <p:sldLayoutId id="2147483881" r:id="rId22"/>
    <p:sldLayoutId id="2147483883" r:id="rId23"/>
    <p:sldLayoutId id="2147483882" r:id="rId24"/>
    <p:sldLayoutId id="2147483897" r:id="rId25"/>
    <p:sldLayoutId id="2147483903" r:id="rId26"/>
    <p:sldLayoutId id="2147483904" r:id="rId27"/>
    <p:sldLayoutId id="2147483905" r:id="rId2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6.png"/><Relationship Id="rId21" Type="http://schemas.openxmlformats.org/officeDocument/2006/relationships/image" Target="../media/image79.png"/><Relationship Id="rId7" Type="http://schemas.openxmlformats.org/officeDocument/2006/relationships/image" Target="../media/image68.png"/><Relationship Id="rId12" Type="http://schemas.openxmlformats.org/officeDocument/2006/relationships/image" Target="../media/image52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73.png"/><Relationship Id="rId10" Type="http://schemas.openxmlformats.org/officeDocument/2006/relationships/image" Target="../media/image49.png"/><Relationship Id="rId19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70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jp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gif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jpe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3F78-5F4E-4236-A124-F949734A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in the Cloud</a:t>
            </a:r>
            <a:br>
              <a:rPr lang="en-US" dirty="0"/>
            </a:br>
            <a:r>
              <a:rPr lang="en-US" dirty="0"/>
              <a:t>for the .NET Developer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3DEB-BA8A-4937-84EE-6597E058DA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Scott Addie</a:t>
            </a:r>
          </a:p>
          <a:p>
            <a:r>
              <a:rPr lang="en-GB" dirty="0"/>
              <a:t>Senior Content Developer</a:t>
            </a:r>
          </a:p>
          <a:p>
            <a:r>
              <a:rPr lang="en-GB" dirty="0"/>
              <a:t>@</a:t>
            </a:r>
            <a:r>
              <a:rPr lang="en-GB" dirty="0" err="1"/>
              <a:t>Scott_Addie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7A8EE9-9640-4565-80A6-EA6A1DFD5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31490" y="5188452"/>
            <a:ext cx="9296153" cy="139297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FB662-117F-4EE8-A726-BB37A2A2AA38}"/>
              </a:ext>
            </a:extLst>
          </p:cNvPr>
          <p:cNvSpPr txBox="1"/>
          <p:nvPr/>
        </p:nvSpPr>
        <p:spPr>
          <a:xfrm>
            <a:off x="9933677" y="1686388"/>
            <a:ext cx="2061705" cy="237689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80" tIns="146304" rIns="182880" bIns="146304" rtlCol="0" anchor="ctr" anchorCtr="0">
            <a:noAutofit/>
          </a:bodyPr>
          <a:lstStyle/>
          <a:p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Mix and match to create </a:t>
            </a:r>
            <a:b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workflows with tools from Microsoft, open source or your favorite 3rd party tools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1C370E-DC5A-4A8D-A213-69F9E55C2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0660" y="1504212"/>
            <a:ext cx="2493485" cy="248335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641BB-6B8E-41DD-92C5-A31A414F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67204" y="1445517"/>
            <a:ext cx="2537516" cy="253226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8DB2E-362F-464E-9B2F-91203DEB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DevOps: Choose the tools and clouds you love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F547C-9573-4ABB-8FE5-84037292C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31383" y="1523718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38D86A-22BC-4720-A95F-C200CBF68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482" y="2193459"/>
            <a:ext cx="957989" cy="1289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9CBBF2-ABAF-4C2B-9AB4-065EC09FD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2322" y="1360019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2D998-21FC-46C6-BB44-4AB7E2907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88586" y="3013743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F8443-44C7-4216-8497-0727A9820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85617" y="3578650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3A77EC-3BE7-4B89-B209-72111ED34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5735" y="2555359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FE6C042-DC9B-4BCE-BAED-90507044E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91" y="1721208"/>
            <a:ext cx="287046" cy="30334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EFB5F6E-4AC3-4AD5-88E7-2E7DEFE6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547" y="1532739"/>
            <a:ext cx="311624" cy="32791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32D4574-EE49-4DBD-889E-9CA47BDA2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295" y="2706029"/>
            <a:ext cx="347611" cy="34751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2F9BF45-51F6-4F59-AB16-DE5408AE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474" y="3703852"/>
            <a:ext cx="406291" cy="40617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566CF37-EAE9-4118-B3C7-0D767203C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18" y="3153734"/>
            <a:ext cx="359924" cy="368012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6A54DC1-0A25-448D-8D6B-4F030D77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7336" y="1513971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ADEA7EEA-0601-4819-BE04-BFE34D31B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5207" y="2203268"/>
            <a:ext cx="942781" cy="1289725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0A90828-ED00-4599-96C7-664F974B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47614" y="1340494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22060E-CA21-4518-9001-7BD7D4D3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5014" y="3033330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4EB8CD-19EF-40A1-8E3C-6F92A34C6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61236" y="3588459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B8C420-55E4-47D7-A90A-A552432B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20437" y="2565168"/>
            <a:ext cx="668620" cy="668692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EE58BC-4E06-46A8-95D8-72EEF74FD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5614" y="5676912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E0D105-9060-42B9-89AF-C72A6623F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19331" y="5676945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B03C3D-FA3C-4675-8FF2-A7CC6749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68002" y="5676978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E3026B-4B70-4F57-B63A-9A5B0EA7F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23053" y="5677011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D5A47-961C-4AEE-A6F2-94745ACA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62783" y="5677042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5116F3A-50AD-4C15-99F0-E768EC7C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4771" y="2713374"/>
            <a:ext cx="287046" cy="311533"/>
          </a:xfrm>
          <a:prstGeom prst="rect">
            <a:avLst/>
          </a:prstGeom>
        </p:spPr>
      </p:pic>
      <p:pic>
        <p:nvPicPr>
          <p:cNvPr id="69" name="Picture 10">
            <a:extLst>
              <a:ext uri="{FF2B5EF4-FFF2-40B4-BE49-F238E27FC236}">
                <a16:creationId xmlns:a16="http://schemas.microsoft.com/office/drawing/2014/main" id="{C61E124F-08B2-4198-9AF8-1301EE7BB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2032" y="1667319"/>
            <a:ext cx="295239" cy="295154"/>
          </a:xfrm>
          <a:prstGeom prst="rect">
            <a:avLst/>
          </a:prstGeom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6B1101F-9EA5-4CCE-9D4F-D2A2F2D1B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1555" y="1505174"/>
            <a:ext cx="295239" cy="303343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9D71AFAA-60A8-4555-977F-FC7C74653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9550" y="3229691"/>
            <a:ext cx="392695" cy="296484"/>
          </a:xfrm>
          <a:prstGeom prst="rect">
            <a:avLst/>
          </a:prstGeom>
        </p:spPr>
      </p:pic>
      <p:pic>
        <p:nvPicPr>
          <p:cNvPr id="76" name="Picture 76">
            <a:extLst>
              <a:ext uri="{FF2B5EF4-FFF2-40B4-BE49-F238E27FC236}">
                <a16:creationId xmlns:a16="http://schemas.microsoft.com/office/drawing/2014/main" id="{F33A2986-0958-4BFE-B3A1-B09B17C8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6441" y="3700717"/>
            <a:ext cx="320724" cy="456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F1C3C-D762-442C-8233-8C7570134BBA}"/>
              </a:ext>
            </a:extLst>
          </p:cNvPr>
          <p:cNvSpPr txBox="1"/>
          <p:nvPr/>
        </p:nvSpPr>
        <p:spPr>
          <a:xfrm>
            <a:off x="802182" y="1706852"/>
            <a:ext cx="1658619" cy="237689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80" tIns="146304" rIns="182880" bIns="146304" rtlCol="0" anchor="ctr" anchorCtr="0">
            <a:no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DevOps lets 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 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the tools that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 right for them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B5C38D-E0B0-48E1-91FE-33E12D2E7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4206" y="5677011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88761D-FE27-4E13-AED2-5E12F94E8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89902" y="5676978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34CAED-EF8A-422A-A612-B7ADBEE2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15767" y="5677011"/>
            <a:ext cx="562116" cy="56221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03CBB-090A-4EFF-AAA0-797EC0FF023E}"/>
              </a:ext>
            </a:extLst>
          </p:cNvPr>
          <p:cNvSpPr txBox="1"/>
          <p:nvPr/>
        </p:nvSpPr>
        <p:spPr>
          <a:xfrm>
            <a:off x="2460801" y="4950080"/>
            <a:ext cx="7472876" cy="47674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80" tIns="146304" rIns="182880" bIns="146304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 any cloud, on-prem, or both and deploy to the servers you need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EFB5DA7-C087-45EF-898F-DA05042F5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3112" y="5761153"/>
            <a:ext cx="445040" cy="378824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7612AD7-D214-4247-B28A-7A622386C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03875" y="5787248"/>
            <a:ext cx="566712" cy="280949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F3DE42DE-AAE9-4458-BD46-A0C6C9DD9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1912" y="5748160"/>
            <a:ext cx="752624" cy="368949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4A51B68-C1A1-4FE6-ACC2-57F59138F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4836" y="5585533"/>
            <a:ext cx="777085" cy="757343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6CD3AC8B-6B2D-4217-AEB0-65E4FF73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8493" y="5635853"/>
            <a:ext cx="835795" cy="603195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59019A6-5EF4-41C1-8A34-683F5AC81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48839" y="5815319"/>
            <a:ext cx="302523" cy="282889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89B43BE-2A83-4A8B-9ACF-AFD268671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5337" y="5766426"/>
            <a:ext cx="361232" cy="356259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CA3A323C-4101-436E-9E5C-0BD67F8E0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3230" y="5748339"/>
            <a:ext cx="320041" cy="40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3C075C-3E77-4398-AB9D-8C564816FC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2" name="Picture 1" descr="Screenshot of Azure Pipelines in the GitHub Marketplace">
            <a:extLst>
              <a:ext uri="{FF2B5EF4-FFF2-40B4-BE49-F238E27FC236}">
                <a16:creationId xmlns:a16="http://schemas.microsoft.com/office/drawing/2014/main" id="{379F16DC-6394-4B66-A292-2B5183D04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9"/>
          <a:stretch/>
        </p:blipFill>
        <p:spPr>
          <a:xfrm>
            <a:off x="6250978" y="1497999"/>
            <a:ext cx="6185498" cy="45040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3" y="3110706"/>
            <a:ext cx="5667375" cy="773112"/>
          </a:xfrm>
        </p:spPr>
        <p:txBody>
          <a:bodyPr/>
          <a:lstStyle/>
          <a:p>
            <a:r>
              <a:rPr lang="en-GB"/>
              <a:t>Integrated with GitHub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3" y="3908305"/>
            <a:ext cx="5115222" cy="23107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Azure Pipelines available now to any developer from the GitHub Marketplace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35C09-9135-4724-A747-B3DC744DA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28" y="1117719"/>
            <a:ext cx="2368120" cy="19685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8CEB33D-AEB9-4D3A-9A0C-9861587B8483}"/>
              </a:ext>
            </a:extLst>
          </p:cNvPr>
          <p:cNvSpPr txBox="1">
            <a:spLocks/>
          </p:cNvSpPr>
          <p:nvPr/>
        </p:nvSpPr>
        <p:spPr>
          <a:xfrm>
            <a:off x="989927" y="5652948"/>
            <a:ext cx="49005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github.com/marketplace/azure-pipelines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E0C341-A0F4-4F6F-B4FF-5446E898F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559064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F2E5F-77B8-4DBC-AB5C-90520E4D5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E2B3F0-B338-43B6-9905-D1902F1C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integration</a:t>
            </a:r>
          </a:p>
        </p:txBody>
      </p:sp>
      <p:pic>
        <p:nvPicPr>
          <p:cNvPr id="1026" name="Picture 2" descr="Azure Pipelines integration with GitHub screenshot">
            <a:extLst>
              <a:ext uri="{FF2B5EF4-FFF2-40B4-BE49-F238E27FC236}">
                <a16:creationId xmlns:a16="http://schemas.microsoft.com/office/drawing/2014/main" id="{0BF6BBFE-1F73-4E80-8129-15AC9333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1142881"/>
            <a:ext cx="8077200" cy="4524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001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3483005"/>
          </a:xfrm>
        </p:spPr>
        <p:txBody>
          <a:bodyPr/>
          <a:lstStyle/>
          <a:p>
            <a:r>
              <a:rPr lang="en-US" dirty="0"/>
              <a:t>No knowledge of environments</a:t>
            </a:r>
          </a:p>
          <a:p>
            <a:r>
              <a:rPr lang="en-US" dirty="0"/>
              <a:t>Build once, deploy anywhere</a:t>
            </a:r>
          </a:p>
          <a:p>
            <a:r>
              <a:rPr lang="en-US" dirty="0"/>
              <a:t>Run unit tests &amp; publish outcome</a:t>
            </a:r>
          </a:p>
          <a:p>
            <a:r>
              <a:rPr lang="en-US" dirty="0"/>
              <a:t>Analyze code coverage</a:t>
            </a:r>
          </a:p>
          <a:p>
            <a:r>
              <a:rPr lang="en-US" dirty="0"/>
              <a:t>Package up artifacts</a:t>
            </a:r>
          </a:p>
          <a:p>
            <a:r>
              <a:rPr lang="en-US" dirty="0"/>
              <a:t>Use UI or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08737-3C4D-4AD3-823C-EC29EF86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00" y="444500"/>
            <a:ext cx="5277587" cy="5906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128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pipeline construction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BF2584-6514-49B3-A142-035B8BAF7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975" y="1199781"/>
            <a:ext cx="7108111" cy="4994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D9E850-9297-46FB-BE55-3D25173A066D}"/>
              </a:ext>
            </a:extLst>
          </p:cNvPr>
          <p:cNvSpPr/>
          <p:nvPr/>
        </p:nvSpPr>
        <p:spPr>
          <a:xfrm>
            <a:off x="475967" y="3082870"/>
            <a:ext cx="1102558" cy="4304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82BE3B-F494-47B6-AA97-8B1644AA8FBD}"/>
              </a:ext>
            </a:extLst>
          </p:cNvPr>
          <p:cNvSpPr/>
          <p:nvPr/>
        </p:nvSpPr>
        <p:spPr>
          <a:xfrm>
            <a:off x="2886473" y="3187061"/>
            <a:ext cx="2910972" cy="13519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55B160-76FE-45A9-B994-45C1A7C57A0C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578524" y="3298086"/>
            <a:ext cx="1307948" cy="564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68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build agents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3323987"/>
          </a:xfrm>
        </p:spPr>
        <p:txBody>
          <a:bodyPr/>
          <a:lstStyle/>
          <a:p>
            <a:r>
              <a:rPr lang="en-US" dirty="0"/>
              <a:t>No maintenance or upgrades to think about</a:t>
            </a:r>
          </a:p>
          <a:p>
            <a:r>
              <a:rPr lang="en-US" dirty="0"/>
              <a:t>5 VM images w/ .NET Core SDK preinstalled:</a:t>
            </a:r>
          </a:p>
          <a:p>
            <a:pPr lvl="1"/>
            <a:r>
              <a:rPr lang="en-US" dirty="0"/>
              <a:t>Ubuntu 16.04</a:t>
            </a:r>
          </a:p>
          <a:p>
            <a:pPr lvl="1"/>
            <a:r>
              <a:rPr lang="en-US" dirty="0"/>
              <a:t>VS 2017 on Win Server 2016</a:t>
            </a:r>
          </a:p>
          <a:p>
            <a:pPr lvl="1"/>
            <a:r>
              <a:rPr lang="en-US" dirty="0"/>
              <a:t>macOS 10.13</a:t>
            </a:r>
          </a:p>
          <a:p>
            <a:pPr lvl="1"/>
            <a:r>
              <a:rPr lang="en-US" dirty="0"/>
              <a:t>Win Server 1803 (for running Windows containers)</a:t>
            </a:r>
          </a:p>
          <a:p>
            <a:pPr lvl="1"/>
            <a:r>
              <a:rPr lang="en-US" dirty="0"/>
              <a:t>VS 2015 on Win Server 2012R2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579E5-DB6C-4F7A-88F1-78CD6B97EEBD}"/>
              </a:ext>
            </a:extLst>
          </p:cNvPr>
          <p:cNvSpPr txBox="1">
            <a:spLocks/>
          </p:cNvSpPr>
          <p:nvPr/>
        </p:nvSpPr>
        <p:spPr>
          <a:xfrm>
            <a:off x="989926" y="5652948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github.com/Microsoft/azure-pipelines-image-generation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2D9A0C-6659-4D74-9515-49A24DEB3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559064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99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7BB28F-D4C0-4848-933D-BB7F62C167DC}"/>
              </a:ext>
            </a:extLst>
          </p:cNvPr>
          <p:cNvSpPr/>
          <p:nvPr/>
        </p:nvSpPr>
        <p:spPr bwMode="auto">
          <a:xfrm>
            <a:off x="7750006" y="398651"/>
            <a:ext cx="4248319" cy="2078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8A8A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Self-hosted build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5" y="1318691"/>
            <a:ext cx="5667374" cy="26247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Ideal if you require custom build pre-requisites, control vendor license keys,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US" dirty="0"/>
              <a:t>an create in cloud or on-prem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Can d</a:t>
            </a:r>
            <a:r>
              <a:rPr lang="en-US" dirty="0" err="1"/>
              <a:t>eploy</a:t>
            </a:r>
            <a:r>
              <a:rPr lang="en-US" dirty="0"/>
              <a:t> to on-prem servers from Azure DevOps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US" dirty="0"/>
              <a:t>an use deployment groups to dynamically provision to target deployment group types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EEA1F5-22F8-FD4A-87AB-953886166E6A}"/>
              </a:ext>
            </a:extLst>
          </p:cNvPr>
          <p:cNvGrpSpPr/>
          <p:nvPr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50B62D-D02D-6844-9A8A-26A4BF3C78C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4288F20F-195E-FE49-9C87-34AAE2BEC50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" name="Graphic 12" descr="Azure DevOps">
            <a:extLst>
              <a:ext uri="{FF2B5EF4-FFF2-40B4-BE49-F238E27FC236}">
                <a16:creationId xmlns:a16="http://schemas.microsoft.com/office/drawing/2014/main" id="{C98B7AFC-B6BF-4686-8564-52878EE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0475" y="723921"/>
            <a:ext cx="2293715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D065BA7-1DAB-429B-AE28-35E6BDCA5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6409" y="611371"/>
            <a:ext cx="480426" cy="4804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0708ED-4504-4849-AF60-0BC5324EC803}"/>
              </a:ext>
            </a:extLst>
          </p:cNvPr>
          <p:cNvSpPr/>
          <p:nvPr/>
        </p:nvSpPr>
        <p:spPr bwMode="auto">
          <a:xfrm>
            <a:off x="8000858" y="1512145"/>
            <a:ext cx="1666959" cy="562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Default</a:t>
            </a:r>
            <a:endParaRPr lang="en-US" sz="1600" dirty="0" err="1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26C41F-350C-467C-B353-FB7D9860F2A9}"/>
              </a:ext>
            </a:extLst>
          </p:cNvPr>
          <p:cNvSpPr/>
          <p:nvPr/>
        </p:nvSpPr>
        <p:spPr bwMode="auto">
          <a:xfrm>
            <a:off x="10031003" y="1494466"/>
            <a:ext cx="1666959" cy="562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Hosted</a:t>
            </a:r>
            <a:endParaRPr lang="en-US" sz="1600" dirty="0" err="1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1201A9-96E0-483B-9E44-5D1A81038268}"/>
              </a:ext>
            </a:extLst>
          </p:cNvPr>
          <p:cNvGrpSpPr/>
          <p:nvPr/>
        </p:nvGrpSpPr>
        <p:grpSpPr>
          <a:xfrm>
            <a:off x="9584726" y="2802699"/>
            <a:ext cx="2413599" cy="868434"/>
            <a:chOff x="9354393" y="2716338"/>
            <a:chExt cx="2413599" cy="8684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BA4E8B-2419-437E-B7F6-1727A13F4659}"/>
                </a:ext>
              </a:extLst>
            </p:cNvPr>
            <p:cNvSpPr/>
            <p:nvPr/>
          </p:nvSpPr>
          <p:spPr bwMode="auto">
            <a:xfrm flipH="1">
              <a:off x="9354393" y="2716338"/>
              <a:ext cx="2413599" cy="868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8A8A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egoe UI" pitchFamily="34" charset="0"/>
                  <a:cs typeface="Segoe UI" pitchFamily="34" charset="0"/>
                </a:rPr>
                <a:t>Microsoft Hosted Agents</a:t>
              </a:r>
              <a:endPara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507F9-F98C-4D7D-9C72-AACBF3AD93CE}"/>
                </a:ext>
              </a:extLst>
            </p:cNvPr>
            <p:cNvSpPr/>
            <p:nvPr/>
          </p:nvSpPr>
          <p:spPr bwMode="auto">
            <a:xfrm>
              <a:off x="949100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CECBF7-62E4-4DA8-862C-0D581CEC620F}"/>
                </a:ext>
              </a:extLst>
            </p:cNvPr>
            <p:cNvSpPr/>
            <p:nvPr/>
          </p:nvSpPr>
          <p:spPr bwMode="auto">
            <a:xfrm>
              <a:off x="10056485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06713F-45FB-48EF-9179-F6A7BDD08A48}"/>
                </a:ext>
              </a:extLst>
            </p:cNvPr>
            <p:cNvSpPr/>
            <p:nvPr/>
          </p:nvSpPr>
          <p:spPr bwMode="auto">
            <a:xfrm>
              <a:off x="1062197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6E9B2A1-0DA6-4494-86F7-15B11115048E}"/>
                </a:ext>
              </a:extLst>
            </p:cNvPr>
            <p:cNvSpPr/>
            <p:nvPr/>
          </p:nvSpPr>
          <p:spPr bwMode="auto">
            <a:xfrm>
              <a:off x="11187788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E05F0-EFB8-46A1-905A-60A4900C6C97}"/>
              </a:ext>
            </a:extLst>
          </p:cNvPr>
          <p:cNvCxnSpPr/>
          <p:nvPr/>
        </p:nvCxnSpPr>
        <p:spPr>
          <a:xfrm flipH="1">
            <a:off x="7180179" y="4013650"/>
            <a:ext cx="4952326" cy="0"/>
          </a:xfrm>
          <a:prstGeom prst="line">
            <a:avLst/>
          </a:prstGeom>
          <a:ln w="5715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A77109-0BF7-421F-9F5C-C57AAA2E45EE}"/>
              </a:ext>
            </a:extLst>
          </p:cNvPr>
          <p:cNvGrpSpPr/>
          <p:nvPr/>
        </p:nvGrpSpPr>
        <p:grpSpPr>
          <a:xfrm>
            <a:off x="7750006" y="4596649"/>
            <a:ext cx="2413599" cy="868434"/>
            <a:chOff x="9354393" y="2716338"/>
            <a:chExt cx="2413599" cy="8684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F13455-F204-4033-84C4-90B7CCDFD6F3}"/>
                </a:ext>
              </a:extLst>
            </p:cNvPr>
            <p:cNvSpPr/>
            <p:nvPr/>
          </p:nvSpPr>
          <p:spPr bwMode="auto">
            <a:xfrm flipH="1">
              <a:off x="9354393" y="2716338"/>
              <a:ext cx="2413599" cy="868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8A8A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egoe UI" pitchFamily="34" charset="0"/>
                  <a:cs typeface="Segoe UI" pitchFamily="34" charset="0"/>
                </a:rPr>
                <a:t>Self-Hosted Agents</a:t>
              </a:r>
              <a:endPara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5D15CD-917D-49EB-A7DC-B3A79C0B1BC0}"/>
                </a:ext>
              </a:extLst>
            </p:cNvPr>
            <p:cNvSpPr/>
            <p:nvPr/>
          </p:nvSpPr>
          <p:spPr bwMode="auto">
            <a:xfrm>
              <a:off x="949100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B0C31C-E5D5-431A-8C17-FC54BD68250D}"/>
                </a:ext>
              </a:extLst>
            </p:cNvPr>
            <p:cNvSpPr/>
            <p:nvPr/>
          </p:nvSpPr>
          <p:spPr bwMode="auto">
            <a:xfrm>
              <a:off x="10056485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2F9F05-A628-48F0-8CB8-E1BEEA23AD80}"/>
                </a:ext>
              </a:extLst>
            </p:cNvPr>
            <p:cNvSpPr/>
            <p:nvPr/>
          </p:nvSpPr>
          <p:spPr bwMode="auto">
            <a:xfrm>
              <a:off x="10621970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C63162-2E3E-46EF-9EE7-E48BEB746081}"/>
                </a:ext>
              </a:extLst>
            </p:cNvPr>
            <p:cNvSpPr/>
            <p:nvPr/>
          </p:nvSpPr>
          <p:spPr bwMode="auto">
            <a:xfrm>
              <a:off x="11187788" y="3052200"/>
              <a:ext cx="445062" cy="44506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36352A9-F925-4726-B357-28E495D6EC6C}"/>
              </a:ext>
            </a:extLst>
          </p:cNvPr>
          <p:cNvSpPr/>
          <p:nvPr/>
        </p:nvSpPr>
        <p:spPr bwMode="auto">
          <a:xfrm flipH="1">
            <a:off x="7750006" y="5855782"/>
            <a:ext cx="4248318" cy="868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A8A8A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Target on-premises environment</a:t>
            </a:r>
            <a:endParaRPr lang="en-US" sz="1400" dirty="0" err="1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305D64-FDD6-4831-81E4-D0E988FE9609}"/>
              </a:ext>
            </a:extLst>
          </p:cNvPr>
          <p:cNvSpPr/>
          <p:nvPr/>
        </p:nvSpPr>
        <p:spPr bwMode="auto">
          <a:xfrm>
            <a:off x="11418120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9ECAF6-85D2-4B43-9DBA-816D0E452F6D}"/>
              </a:ext>
            </a:extLst>
          </p:cNvPr>
          <p:cNvSpPr/>
          <p:nvPr/>
        </p:nvSpPr>
        <p:spPr bwMode="auto">
          <a:xfrm>
            <a:off x="10829533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F29709-1A52-4E21-9459-965B1B2058F7}"/>
              </a:ext>
            </a:extLst>
          </p:cNvPr>
          <p:cNvSpPr/>
          <p:nvPr/>
        </p:nvSpPr>
        <p:spPr bwMode="auto">
          <a:xfrm>
            <a:off x="10240949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21BC03-6EFD-4CD7-9218-DD2F7E6E7BF5}"/>
              </a:ext>
            </a:extLst>
          </p:cNvPr>
          <p:cNvSpPr/>
          <p:nvPr/>
        </p:nvSpPr>
        <p:spPr bwMode="auto">
          <a:xfrm>
            <a:off x="9652365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192A2C-5F99-4066-B8C7-EEB5D50AC335}"/>
              </a:ext>
            </a:extLst>
          </p:cNvPr>
          <p:cNvSpPr/>
          <p:nvPr/>
        </p:nvSpPr>
        <p:spPr bwMode="auto">
          <a:xfrm>
            <a:off x="9063781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CB0371-C53F-4DD3-ACA4-E9B72881629E}"/>
              </a:ext>
            </a:extLst>
          </p:cNvPr>
          <p:cNvSpPr/>
          <p:nvPr/>
        </p:nvSpPr>
        <p:spPr bwMode="auto">
          <a:xfrm>
            <a:off x="8475197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02016D-7ED2-440A-AEB7-3354C631BA19}"/>
              </a:ext>
            </a:extLst>
          </p:cNvPr>
          <p:cNvSpPr/>
          <p:nvPr/>
        </p:nvSpPr>
        <p:spPr bwMode="auto">
          <a:xfrm>
            <a:off x="7886613" y="6191644"/>
            <a:ext cx="445062" cy="445062"/>
          </a:xfrm>
          <a:prstGeom prst="rect">
            <a:avLst/>
          </a:prstGeom>
          <a:solidFill>
            <a:schemeClr val="bg2"/>
          </a:solidFill>
          <a:ln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8D37704-9065-4B4E-8F94-5C9BC0A879E8}"/>
              </a:ext>
            </a:extLst>
          </p:cNvPr>
          <p:cNvCxnSpPr/>
          <p:nvPr/>
        </p:nvCxnSpPr>
        <p:spPr>
          <a:xfrm flipV="1">
            <a:off x="8834337" y="2074760"/>
            <a:ext cx="0" cy="252188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4AEE6D-FD22-4D49-ACFF-2B53E1BC1F0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0791525" y="2074760"/>
            <a:ext cx="0" cy="72793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3B2654B-53B0-4DDD-8BDC-0EB49848029E}"/>
              </a:ext>
            </a:extLst>
          </p:cNvPr>
          <p:cNvCxnSpPr>
            <a:stCxn id="32" idx="1"/>
          </p:cNvCxnSpPr>
          <p:nvPr/>
        </p:nvCxnSpPr>
        <p:spPr>
          <a:xfrm>
            <a:off x="10163605" y="5030866"/>
            <a:ext cx="807031" cy="824916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4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4613B-1AE3-46BD-82C5-02BF4A42A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087" y="1137076"/>
            <a:ext cx="11567160" cy="276999"/>
          </a:xfrm>
        </p:spPr>
        <p:txBody>
          <a:bodyPr/>
          <a:lstStyle/>
          <a:p>
            <a:r>
              <a:rPr lang="en-US" dirty="0"/>
              <a:t>Choose one of the following tasks: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E3CF1-CE15-4B22-8A6D-4BB78713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&amp; code coverage: Windows only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8EC3A0-6571-419C-AB1A-E78317748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583162"/>
            <a:ext cx="5667375" cy="2654300"/>
          </a:xfrm>
        </p:spPr>
        <p:txBody>
          <a:bodyPr/>
          <a:lstStyle/>
          <a:p>
            <a:r>
              <a:rPr lang="en-US" dirty="0"/>
              <a:t>Visual Studio Test (VSTest@2)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98F8A8-988F-4840-9EF9-AFF4A88BF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4127" y="1583163"/>
            <a:ext cx="5659119" cy="215444"/>
          </a:xfrm>
        </p:spPr>
        <p:txBody>
          <a:bodyPr/>
          <a:lstStyle/>
          <a:p>
            <a:r>
              <a:rPr lang="en-US" dirty="0"/>
              <a:t>.NET Core (DotNetCoreCLI@2)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B6D8F9-3412-4CDB-8083-1ADCE0A9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7" y="1882409"/>
            <a:ext cx="5487166" cy="4239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3DDF2-6CBC-46A8-8F63-C3130223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4" y="1882409"/>
            <a:ext cx="5287113" cy="48870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8919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4613B-1AE3-46BD-82C5-02BF4A42A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087" y="1137076"/>
            <a:ext cx="11567160" cy="276999"/>
          </a:xfrm>
        </p:spPr>
        <p:txBody>
          <a:bodyPr/>
          <a:lstStyle/>
          <a:p>
            <a:r>
              <a:rPr lang="en-US" dirty="0"/>
              <a:t>Support for Linux, macOS, &amp; Windows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E3CF1-CE15-4B22-8A6D-4BB78713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&amp; code coverage: Cross-platform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8EC3A0-6571-419C-AB1A-E78317748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583162"/>
            <a:ext cx="11563350" cy="2654300"/>
          </a:xfrm>
        </p:spPr>
        <p:txBody>
          <a:bodyPr/>
          <a:lstStyle/>
          <a:p>
            <a:r>
              <a:rPr lang="en-US" dirty="0"/>
              <a:t>.NET Core (DotNetCoreCLI@2)</a:t>
            </a:r>
          </a:p>
          <a:p>
            <a:endParaRPr lang="en-US" dirty="0"/>
          </a:p>
          <a:p>
            <a:r>
              <a:rPr lang="en-US" dirty="0"/>
              <a:t>Coverlet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ReportGenerator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B27D4B-6095-4D0D-8B5D-AC46D9A8A3E9}"/>
              </a:ext>
            </a:extLst>
          </p:cNvPr>
          <p:cNvSpPr txBox="1">
            <a:spLocks/>
          </p:cNvSpPr>
          <p:nvPr/>
        </p:nvSpPr>
        <p:spPr>
          <a:xfrm>
            <a:off x="1016863" y="340856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danielpalme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ReportGenerator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DF4960-8F0E-4B85-8475-5B3ED0966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974" y="334626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B63E2A9-2B5A-4B2A-9EED-9F78B953BC9F}"/>
              </a:ext>
            </a:extLst>
          </p:cNvPr>
          <p:cNvSpPr txBox="1">
            <a:spLocks/>
          </p:cNvSpPr>
          <p:nvPr/>
        </p:nvSpPr>
        <p:spPr>
          <a:xfrm>
            <a:off x="1016863" y="2492024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tonerdo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/coverlet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BEDA7B-5DAC-42E6-B019-9F0E40617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974" y="2429725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5A64B-61C8-47D1-8B6C-8C62280D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82" y="979170"/>
            <a:ext cx="5039428" cy="5830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4367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3175228"/>
          </a:xfrm>
        </p:spPr>
        <p:txBody>
          <a:bodyPr/>
          <a:lstStyle/>
          <a:p>
            <a:r>
              <a:rPr lang="en-US" dirty="0"/>
              <a:t>Has knowledge of environments</a:t>
            </a:r>
          </a:p>
          <a:p>
            <a:r>
              <a:rPr lang="en-US" dirty="0"/>
              <a:t>Deploy artifacts produced by build</a:t>
            </a:r>
          </a:p>
          <a:p>
            <a:r>
              <a:rPr lang="en-US" dirty="0"/>
              <a:t>Run integration tests</a:t>
            </a:r>
          </a:p>
          <a:p>
            <a:r>
              <a:rPr lang="en-US" dirty="0"/>
              <a:t>Triggers</a:t>
            </a:r>
          </a:p>
          <a:p>
            <a:pPr lvl="1"/>
            <a:r>
              <a:rPr lang="en-US" dirty="0"/>
              <a:t>Pre- &amp; post-approvers</a:t>
            </a:r>
          </a:p>
          <a:p>
            <a:pPr lvl="1"/>
            <a:r>
              <a:rPr lang="en-US" dirty="0"/>
              <a:t>Build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13D79-8430-419D-887A-E1A616C7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08" y="2178050"/>
            <a:ext cx="6706536" cy="4515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27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972497-D559-4FE5-9845-0E27E9AB6F69}"/>
              </a:ext>
            </a:extLst>
          </p:cNvPr>
          <p:cNvSpPr/>
          <p:nvPr/>
        </p:nvSpPr>
        <p:spPr>
          <a:xfrm>
            <a:off x="-19234" y="-6401"/>
            <a:ext cx="9816065" cy="883231"/>
          </a:xfrm>
          <a:prstGeom prst="rect">
            <a:avLst/>
          </a:prstGeom>
          <a:solidFill>
            <a:srgbClr val="3A4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0501BE-589B-4344-B677-7E2C83682EA1}"/>
              </a:ext>
            </a:extLst>
          </p:cNvPr>
          <p:cNvSpPr/>
          <p:nvPr/>
        </p:nvSpPr>
        <p:spPr>
          <a:xfrm>
            <a:off x="883" y="3782202"/>
            <a:ext cx="9723654" cy="665733"/>
          </a:xfrm>
          <a:prstGeom prst="rect">
            <a:avLst/>
          </a:prstGeom>
          <a:solidFill>
            <a:srgbClr val="3A4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C6019-A32D-41C3-A651-14E5AD1B7476}"/>
              </a:ext>
            </a:extLst>
          </p:cNvPr>
          <p:cNvSpPr txBox="1"/>
          <p:nvPr/>
        </p:nvSpPr>
        <p:spPr>
          <a:xfrm>
            <a:off x="258719" y="175548"/>
            <a:ext cx="6424790" cy="67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72" b="1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Platinum Sponsors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75A36-4BC5-42BB-9157-CDBDF9708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40314" r="20290" b="42902"/>
          <a:stretch/>
        </p:blipFill>
        <p:spPr>
          <a:xfrm>
            <a:off x="4571127" y="2885599"/>
            <a:ext cx="3634724" cy="779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694BB-5129-4A03-B27F-2C21C924C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7" t="33645" r="28054" b="31215"/>
          <a:stretch/>
        </p:blipFill>
        <p:spPr>
          <a:xfrm>
            <a:off x="2963845" y="1583556"/>
            <a:ext cx="2501061" cy="1511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4DA130-AAAC-479B-977E-4E964A6C4C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8" t="26523" r="30051" b="23955"/>
          <a:stretch/>
        </p:blipFill>
        <p:spPr>
          <a:xfrm>
            <a:off x="-175718" y="1115882"/>
            <a:ext cx="2149492" cy="2033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00312-E5C8-4E80-AA9B-A41C93A00A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3" b="27937"/>
          <a:stretch/>
        </p:blipFill>
        <p:spPr>
          <a:xfrm>
            <a:off x="807734" y="2921655"/>
            <a:ext cx="2588903" cy="8756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6E5D0F-94DE-49ED-9DA9-2C8C674F98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t="33397" r="2200" b="22486"/>
          <a:stretch/>
        </p:blipFill>
        <p:spPr>
          <a:xfrm>
            <a:off x="5726943" y="887393"/>
            <a:ext cx="3309487" cy="11892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85B9A3-F405-4804-A0B6-47C08D5717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t="34528" r="-936" b="37544"/>
          <a:stretch/>
        </p:blipFill>
        <p:spPr>
          <a:xfrm>
            <a:off x="2037296" y="1012597"/>
            <a:ext cx="3424107" cy="720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426DB2-4F1E-4A89-B3F6-3E4C822EB03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6" b="28082"/>
          <a:stretch/>
        </p:blipFill>
        <p:spPr>
          <a:xfrm>
            <a:off x="6272689" y="1940047"/>
            <a:ext cx="3302091" cy="11188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E5C4F2-5814-4EDD-AC4A-46EC085443B5}"/>
              </a:ext>
            </a:extLst>
          </p:cNvPr>
          <p:cNvSpPr txBox="1"/>
          <p:nvPr/>
        </p:nvSpPr>
        <p:spPr>
          <a:xfrm>
            <a:off x="214831" y="3900247"/>
            <a:ext cx="4936986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56" b="1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Gold Sponsors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098E4A-F2BC-41A4-A269-1A75776432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6" b="35861"/>
          <a:stretch/>
        </p:blipFill>
        <p:spPr>
          <a:xfrm>
            <a:off x="1090136" y="5126425"/>
            <a:ext cx="1859948" cy="401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9EFEF5-26FD-44F6-9098-0C70300DBA9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t="38818" r="13442" b="33189"/>
          <a:stretch/>
        </p:blipFill>
        <p:spPr>
          <a:xfrm>
            <a:off x="258719" y="4600433"/>
            <a:ext cx="1748560" cy="4460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1339C0-F553-47A0-A368-B49A2A24AFF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3" b="31331"/>
          <a:stretch/>
        </p:blipFill>
        <p:spPr>
          <a:xfrm>
            <a:off x="2476697" y="4528355"/>
            <a:ext cx="1570968" cy="4460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F3F324-33B9-4DE9-BC46-DD2B3C4CC6E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7" b="18407"/>
          <a:stretch/>
        </p:blipFill>
        <p:spPr>
          <a:xfrm>
            <a:off x="2510252" y="5544321"/>
            <a:ext cx="1056127" cy="5228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0EBDD6-67FD-4482-94A6-C00CCFF459F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39657" r="11975" b="39512"/>
          <a:stretch/>
        </p:blipFill>
        <p:spPr>
          <a:xfrm>
            <a:off x="6497914" y="5278665"/>
            <a:ext cx="1744893" cy="358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B1FB3D7-300B-4163-9DAF-F63B718308C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 t="8514" r="19270" b="9888"/>
          <a:stretch/>
        </p:blipFill>
        <p:spPr>
          <a:xfrm>
            <a:off x="5073073" y="5247484"/>
            <a:ext cx="889729" cy="8882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FC3DF6B-AF34-4015-AB2C-04425853D83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5" t="22572" r="30550" b="22008"/>
          <a:stretch/>
        </p:blipFill>
        <p:spPr>
          <a:xfrm>
            <a:off x="95263" y="5248826"/>
            <a:ext cx="931225" cy="10252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938C5E1-86AA-432B-BC1C-3946F0B6565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9" b="12562"/>
          <a:stretch/>
        </p:blipFill>
        <p:spPr>
          <a:xfrm>
            <a:off x="6046410" y="4409170"/>
            <a:ext cx="1570967" cy="8539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131DA8-0512-4E33-8A42-C3AA6023DC1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3" b="20927"/>
          <a:stretch/>
        </p:blipFill>
        <p:spPr>
          <a:xfrm>
            <a:off x="2496533" y="6122080"/>
            <a:ext cx="1500594" cy="7080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34DD88-B3D5-4195-87ED-561DBC400FCE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4" t="31736" r="31795" b="32061"/>
          <a:stretch/>
        </p:blipFill>
        <p:spPr>
          <a:xfrm>
            <a:off x="8251714" y="5278665"/>
            <a:ext cx="1177625" cy="88822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A38EAC-B054-492E-80ED-6DB28B1B2D1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3" b="40848"/>
          <a:stretch/>
        </p:blipFill>
        <p:spPr>
          <a:xfrm>
            <a:off x="4249413" y="6592680"/>
            <a:ext cx="2106598" cy="29081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CF1946-7A58-411B-8B0B-91DF3E0A101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40178" r="23642" b="40459"/>
          <a:stretch/>
        </p:blipFill>
        <p:spPr>
          <a:xfrm>
            <a:off x="7918757" y="6415577"/>
            <a:ext cx="1609259" cy="4425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44DCF0B-627D-4519-B18A-50ADFCFFAFA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t="21551" r="15285" b="24149"/>
          <a:stretch/>
        </p:blipFill>
        <p:spPr>
          <a:xfrm>
            <a:off x="622826" y="5815908"/>
            <a:ext cx="1693661" cy="98528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49B9791-E3B1-41F4-8CD3-48A20F8972F9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32649" r="10503" b="32358"/>
          <a:stretch/>
        </p:blipFill>
        <p:spPr>
          <a:xfrm>
            <a:off x="6475614" y="5866384"/>
            <a:ext cx="1490886" cy="5042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87AD4E-C8FF-4B7A-941F-A3A39786AA9C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21073" r="19306" b="21815"/>
          <a:stretch/>
        </p:blipFill>
        <p:spPr>
          <a:xfrm>
            <a:off x="4580749" y="4532439"/>
            <a:ext cx="789408" cy="53623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849F42A-5CBB-4657-8E2B-5EF09161C1DC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r="15173"/>
          <a:stretch/>
        </p:blipFill>
        <p:spPr>
          <a:xfrm>
            <a:off x="3822784" y="5104128"/>
            <a:ext cx="827588" cy="8882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456CD6D-D06D-4367-9C0C-1073561AC449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3" t="39191" r="24919" b="38323"/>
          <a:stretch/>
        </p:blipFill>
        <p:spPr>
          <a:xfrm>
            <a:off x="10627924" y="6313016"/>
            <a:ext cx="998404" cy="33885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5E4E741-9177-4C90-B8CA-BD8B1693812D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4" t="36496" r="7856" b="43497"/>
          <a:stretch/>
        </p:blipFill>
        <p:spPr>
          <a:xfrm>
            <a:off x="9956894" y="554248"/>
            <a:ext cx="2313435" cy="42416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61FEEF4-654D-4746-9121-019C5822D0A7}"/>
              </a:ext>
            </a:extLst>
          </p:cNvPr>
          <p:cNvSpPr/>
          <p:nvPr/>
        </p:nvSpPr>
        <p:spPr>
          <a:xfrm>
            <a:off x="9840208" y="5997669"/>
            <a:ext cx="2523090" cy="9426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1F4BB2-0C68-49F4-8EFC-DF93FFCC2060}"/>
              </a:ext>
            </a:extLst>
          </p:cNvPr>
          <p:cNvSpPr txBox="1"/>
          <p:nvPr/>
        </p:nvSpPr>
        <p:spPr>
          <a:xfrm>
            <a:off x="10410634" y="5716197"/>
            <a:ext cx="1275133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6CC81A9-F2B9-4158-A822-C017824D184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 t="8514" r="19270" b="9888"/>
          <a:stretch/>
        </p:blipFill>
        <p:spPr>
          <a:xfrm>
            <a:off x="10569445" y="1730914"/>
            <a:ext cx="1056126" cy="105433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095C728-9493-420E-AF4D-1EBD1D6E70DA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t="33397" r="2200" b="22486"/>
          <a:stretch/>
        </p:blipFill>
        <p:spPr>
          <a:xfrm>
            <a:off x="10066025" y="4802138"/>
            <a:ext cx="2065344" cy="74218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403CE2D-AD2A-4A5D-938F-5B27051F8569}"/>
              </a:ext>
            </a:extLst>
          </p:cNvPr>
          <p:cNvSpPr/>
          <p:nvPr/>
        </p:nvSpPr>
        <p:spPr>
          <a:xfrm>
            <a:off x="9847349" y="4607241"/>
            <a:ext cx="2504547" cy="1128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109B72-1EB8-430B-9D9B-BABAE192279E}"/>
              </a:ext>
            </a:extLst>
          </p:cNvPr>
          <p:cNvSpPr txBox="1"/>
          <p:nvPr/>
        </p:nvSpPr>
        <p:spPr>
          <a:xfrm>
            <a:off x="10048211" y="4309327"/>
            <a:ext cx="2173433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3A96A26-6009-41BA-B0CA-A56C405831A1}"/>
              </a:ext>
            </a:extLst>
          </p:cNvPr>
          <p:cNvSpPr/>
          <p:nvPr/>
        </p:nvSpPr>
        <p:spPr>
          <a:xfrm>
            <a:off x="9813133" y="3149736"/>
            <a:ext cx="2538764" cy="1187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B18486-81BA-415D-811C-48C262DDB877}"/>
              </a:ext>
            </a:extLst>
          </p:cNvPr>
          <p:cNvSpPr txBox="1"/>
          <p:nvPr/>
        </p:nvSpPr>
        <p:spPr>
          <a:xfrm>
            <a:off x="10467825" y="2838556"/>
            <a:ext cx="1283932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75D0931-2101-4C74-AC86-2EAFE98DF88E}"/>
              </a:ext>
            </a:extLst>
          </p:cNvPr>
          <p:cNvSpPr/>
          <p:nvPr/>
        </p:nvSpPr>
        <p:spPr>
          <a:xfrm>
            <a:off x="9833039" y="1575550"/>
            <a:ext cx="2523090" cy="1310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9E2785-D52B-410E-BDFC-AF4DED7F5845}"/>
              </a:ext>
            </a:extLst>
          </p:cNvPr>
          <p:cNvSpPr txBox="1"/>
          <p:nvPr/>
        </p:nvSpPr>
        <p:spPr>
          <a:xfrm>
            <a:off x="10189865" y="1258572"/>
            <a:ext cx="1941504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Lanyards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ADC62D-2FAD-48EA-94E3-B6D2228D322D}"/>
              </a:ext>
            </a:extLst>
          </p:cNvPr>
          <p:cNvSpPr/>
          <p:nvPr/>
        </p:nvSpPr>
        <p:spPr>
          <a:xfrm>
            <a:off x="9855813" y="165361"/>
            <a:ext cx="2507956" cy="1121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73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3D74D0-DBA3-4D08-BFC7-52A275550E69}"/>
              </a:ext>
            </a:extLst>
          </p:cNvPr>
          <p:cNvSpPr txBox="1"/>
          <p:nvPr/>
        </p:nvSpPr>
        <p:spPr>
          <a:xfrm>
            <a:off x="10104723" y="-72911"/>
            <a:ext cx="2165605" cy="5318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56" dirty="0">
                <a:solidFill>
                  <a:srgbClr val="E313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Swag Bags</a:t>
            </a: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042BA30-82D2-4146-82B0-B7D6CC64B71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01" y="4337656"/>
            <a:ext cx="1207322" cy="9098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EF8726E-ACC4-4061-86CE-16B8AC8DB424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8" t="26523" r="30051" b="23955"/>
          <a:stretch/>
        </p:blipFill>
        <p:spPr>
          <a:xfrm>
            <a:off x="10531388" y="3237096"/>
            <a:ext cx="1141422" cy="10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26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45D23-B3F2-40E8-9A31-6983D449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89" y="30778"/>
            <a:ext cx="8859486" cy="6963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53D51-F31F-4737-B123-1B3F8ACD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E8E0-9BA3-4985-BEF8-40F7ECE5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8AA4F-5BC3-476F-821F-AE4C087A1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7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F3AB26-4443-4DA7-970C-96843AA914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275FB-6882-4AD0-B3B8-62CC3DA3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Blue-green deployments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21395C-8B24-4F7B-8906-78DCCD30F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Reduce downtime &amp; risk</a:t>
            </a:r>
          </a:p>
          <a:p>
            <a:r>
              <a:rPr lang="en-US" dirty="0"/>
              <a:t>Request stakeholder sign-offs before deploying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26451-7FE1-487E-BB04-A1518C86E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475" y="1530537"/>
            <a:ext cx="7822352" cy="4447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15A83-00F8-4875-9CA1-4CFA52B9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75" y="2798239"/>
            <a:ext cx="7421011" cy="37533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C1B6AB-B701-4563-AE1A-153E91186080}"/>
              </a:ext>
            </a:extLst>
          </p:cNvPr>
          <p:cNvCxnSpPr>
            <a:cxnSpLocks/>
          </p:cNvCxnSpPr>
          <p:nvPr/>
        </p:nvCxnSpPr>
        <p:spPr>
          <a:xfrm flipH="1">
            <a:off x="7629525" y="5124450"/>
            <a:ext cx="2914651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4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2659324"/>
            <a:ext cx="10334624" cy="1862590"/>
          </a:xfrm>
        </p:spPr>
        <p:txBody>
          <a:bodyPr/>
          <a:lstStyle/>
          <a:p>
            <a:r>
              <a:rPr lang="en-GB" dirty="0"/>
              <a:t>Azure Pipelines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6DB2D-A8B0-4570-AE0F-E9675BAC9CEB}"/>
              </a:ext>
            </a:extLst>
          </p:cNvPr>
          <p:cNvSpPr txBox="1"/>
          <p:nvPr/>
        </p:nvSpPr>
        <p:spPr>
          <a:xfrm>
            <a:off x="434975" y="2133026"/>
            <a:ext cx="981038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Demo</a:t>
            </a: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64FF3-6F06-41DA-B983-C002656CBED9}"/>
              </a:ext>
            </a:extLst>
          </p:cNvPr>
          <p:cNvSpPr txBox="1"/>
          <p:nvPr/>
        </p:nvSpPr>
        <p:spPr>
          <a:xfrm>
            <a:off x="10376167" y="0"/>
            <a:ext cx="206030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#</a:t>
            </a:r>
            <a:r>
              <a:rPr lang="en-US" sz="2000" err="1"/>
              <a:t>AzureDevOps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7342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ver Image">
            <a:extLst>
              <a:ext uri="{FF2B5EF4-FFF2-40B4-BE49-F238E27FC236}">
                <a16:creationId xmlns:a16="http://schemas.microsoft.com/office/drawing/2014/main" id="{77BEE6E6-375D-4BA1-9166-BD8AA534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41" y="-1"/>
            <a:ext cx="5428852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r>
              <a:rPr lang="en-US" b="1" dirty="0"/>
              <a:t>eBook</a:t>
            </a:r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/>
              <a:t>Code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29" y="405310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devops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/pipelines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3559561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aka.ms/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aspnetdevops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3497262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77389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aka.ms/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devops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-slides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71160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9921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ViewComponentsDemo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9298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8B75D-924B-4B7B-81BD-A96B8BC98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087" y="1142881"/>
            <a:ext cx="11567160" cy="41395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overview</a:t>
            </a:r>
          </a:p>
          <a:p>
            <a:pPr marL="0" indent="0">
              <a:buNone/>
            </a:pPr>
            <a:r>
              <a:rPr lang="en-US" dirty="0"/>
              <a:t>Right-click </a:t>
            </a:r>
            <a:r>
              <a:rPr lang="en-US" b="1" dirty="0">
                <a:solidFill>
                  <a:schemeClr val="accent4"/>
                </a:solidFill>
              </a:rPr>
              <a:t>&gt;</a:t>
            </a:r>
            <a:r>
              <a:rPr lang="en-US" dirty="0"/>
              <a:t> Publish</a:t>
            </a:r>
          </a:p>
          <a:p>
            <a:pPr marL="0" indent="0">
              <a:buNone/>
            </a:pPr>
            <a:r>
              <a:rPr lang="en-US" dirty="0"/>
              <a:t>Azure Pipelines</a:t>
            </a:r>
          </a:p>
          <a:p>
            <a:pPr marL="228600" lvl="1" indent="0">
              <a:buNone/>
            </a:pPr>
            <a:r>
              <a:rPr lang="en-US" dirty="0"/>
              <a:t>Build pipeline</a:t>
            </a:r>
          </a:p>
          <a:p>
            <a:pPr marL="457200" lvl="2" indent="0">
              <a:buNone/>
            </a:pPr>
            <a:r>
              <a:rPr lang="en-US" dirty="0"/>
              <a:t>Unit testing</a:t>
            </a:r>
          </a:p>
          <a:p>
            <a:pPr marL="457200" lvl="2" indent="0">
              <a:buNone/>
            </a:pPr>
            <a:r>
              <a:rPr lang="en-US" dirty="0"/>
              <a:t>Code coverage</a:t>
            </a:r>
          </a:p>
          <a:p>
            <a:pPr marL="228600" lvl="1" indent="0">
              <a:buNone/>
            </a:pPr>
            <a:r>
              <a:rPr lang="en-US" dirty="0"/>
              <a:t>Release pipeline</a:t>
            </a:r>
          </a:p>
          <a:p>
            <a:pPr marL="457200" lvl="2" indent="0">
              <a:buNone/>
            </a:pPr>
            <a:r>
              <a:rPr lang="en-US" dirty="0"/>
              <a:t>Blue-green deployments</a:t>
            </a:r>
          </a:p>
          <a:p>
            <a:pPr marL="457200" lvl="2" indent="0">
              <a:buNone/>
            </a:pPr>
            <a:r>
              <a:rPr lang="en-US" dirty="0"/>
              <a:t>Stakeholder approvals</a:t>
            </a:r>
          </a:p>
          <a:p>
            <a:pPr marL="0" indent="0">
              <a:buNone/>
            </a:pPr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DD412-0A70-47AF-B94D-E3B5A8EA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45769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ECE7DD-4BB0-4D2E-B637-9401DC4C7FC7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55768" y="1861968"/>
          <a:ext cx="5284752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A35-4D6F-4BBB-B67C-895E9E232FFA}"/>
              </a:ext>
            </a:extLst>
          </p:cNvPr>
          <p:cNvSpPr txBox="1"/>
          <p:nvPr/>
        </p:nvSpPr>
        <p:spPr>
          <a:xfrm>
            <a:off x="2220111" y="1807824"/>
            <a:ext cx="2495422" cy="1778676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1873" dirty="0"/>
              <a:t>Developers, Operations, QA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8FFDA-AF8E-41D6-A119-CF30821B7757}"/>
              </a:ext>
            </a:extLst>
          </p:cNvPr>
          <p:cNvSpPr txBox="1"/>
          <p:nvPr/>
        </p:nvSpPr>
        <p:spPr>
          <a:xfrm rot="5400000">
            <a:off x="3909993" y="4155922"/>
            <a:ext cx="2453566" cy="1524831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1873" dirty="0"/>
              <a:t>Azure DevOps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3B1E0-22A2-4637-9224-87BFFBE7397D}"/>
              </a:ext>
            </a:extLst>
          </p:cNvPr>
          <p:cNvSpPr txBox="1"/>
          <p:nvPr/>
        </p:nvSpPr>
        <p:spPr>
          <a:xfrm rot="18824451">
            <a:off x="880090" y="3618946"/>
            <a:ext cx="2700400" cy="2132969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1873" dirty="0"/>
              <a:t>Continuous Build &amp; Delivery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55CAC-2610-475B-9761-16B699995CEF}"/>
              </a:ext>
            </a:extLst>
          </p:cNvPr>
          <p:cNvSpPr txBox="1"/>
          <p:nvPr/>
        </p:nvSpPr>
        <p:spPr>
          <a:xfrm>
            <a:off x="3006220" y="4114610"/>
            <a:ext cx="98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DevOps</a:t>
            </a:r>
          </a:p>
        </p:txBody>
      </p:sp>
      <p:pic>
        <p:nvPicPr>
          <p:cNvPr id="1026" name="Picture 2" descr="Donovan Brown">
            <a:extLst>
              <a:ext uri="{FF2B5EF4-FFF2-40B4-BE49-F238E27FC236}">
                <a16:creationId xmlns:a16="http://schemas.microsoft.com/office/drawing/2014/main" id="{E8860BAC-F343-49E8-A76D-07F6AAB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334" y="3214981"/>
            <a:ext cx="1661947" cy="16619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183298-9CB5-4564-88BB-FE19932405EF}"/>
              </a:ext>
            </a:extLst>
          </p:cNvPr>
          <p:cNvSpPr/>
          <p:nvPr/>
        </p:nvSpPr>
        <p:spPr>
          <a:xfrm>
            <a:off x="5496743" y="2273038"/>
            <a:ext cx="6470110" cy="12077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…the union of </a:t>
            </a:r>
            <a:r>
              <a:rPr lang="en-US" sz="2400" b="1" dirty="0">
                <a:solidFill>
                  <a:srgbClr val="0078D7"/>
                </a:solidFill>
              </a:rPr>
              <a:t>people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8D7"/>
                </a:solidFill>
              </a:rPr>
              <a:t>process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78D7"/>
                </a:solidFill>
              </a:rPr>
              <a:t>products</a:t>
            </a:r>
            <a:r>
              <a:rPr lang="en-US" sz="2400" dirty="0"/>
              <a:t> to enable continuous delivery of value to our end users.</a:t>
            </a:r>
            <a:r>
              <a:rPr lang="en-US" sz="2448" dirty="0"/>
              <a:t> </a:t>
            </a:r>
            <a:r>
              <a:rPr lang="en-US" sz="2400" b="1" dirty="0"/>
              <a:t>– Donovan Brown, Microsoft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0E3C5-3B46-4B96-9163-782A3A0D4DDB}"/>
              </a:ext>
            </a:extLst>
          </p:cNvPr>
          <p:cNvGrpSpPr/>
          <p:nvPr/>
        </p:nvGrpSpPr>
        <p:grpSpPr>
          <a:xfrm>
            <a:off x="5337895" y="1268228"/>
            <a:ext cx="965819" cy="1057236"/>
            <a:chOff x="4360803" y="1688277"/>
            <a:chExt cx="1169762" cy="1013297"/>
          </a:xfrm>
          <a:solidFill>
            <a:schemeClr val="accent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0AA3AF-6A86-4D9B-BEBF-E438B89C1B36}"/>
                </a:ext>
              </a:extLst>
            </p:cNvPr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50">
                <a:defRPr/>
              </a:pPr>
              <a:endParaRPr lang="en-US" sz="1836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AADDD05-E61A-4A67-BEED-F02D5733803E}"/>
                </a:ext>
              </a:extLst>
            </p:cNvPr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50">
                <a:defRPr/>
              </a:pPr>
              <a:endParaRPr lang="en-US" sz="1836">
                <a:solidFill>
                  <a:sysClr val="window" lastClr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6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/>
      <p:bldP spid="5" grpId="0"/>
      <p:bldP spid="6" grpId="0"/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ECE7DD-4BB0-4D2E-B637-9401DC4C7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706774"/>
              </p:ext>
            </p:extLst>
          </p:nvPr>
        </p:nvGraphicFramePr>
        <p:xfrm>
          <a:off x="855768" y="1861968"/>
          <a:ext cx="10724938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8CD2DF3-48CF-447F-891B-3CB716627B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8" y="2456805"/>
            <a:ext cx="1183622" cy="1183622"/>
          </a:xfrm>
          <a:prstGeom prst="rect">
            <a:avLst/>
          </a:prstGeom>
        </p:spPr>
      </p:pic>
      <p:pic>
        <p:nvPicPr>
          <p:cNvPr id="12" name="Picture 11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A267C8E7-7DAB-46DE-942E-3F82694E39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30" y="1918394"/>
            <a:ext cx="1958053" cy="1958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DevOps CI/CD pipeline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4C8A2-9B83-45C9-AC02-909C01F26971}"/>
              </a:ext>
            </a:extLst>
          </p:cNvPr>
          <p:cNvSpPr/>
          <p:nvPr/>
        </p:nvSpPr>
        <p:spPr>
          <a:xfrm>
            <a:off x="1211215" y="2802979"/>
            <a:ext cx="462672" cy="3481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C#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2779294D-2C8E-4F81-A7F9-36C2D9CD0C28}"/>
              </a:ext>
            </a:extLst>
          </p:cNvPr>
          <p:cNvSpPr/>
          <p:nvPr/>
        </p:nvSpPr>
        <p:spPr>
          <a:xfrm rot="5400000">
            <a:off x="5040532" y="2033575"/>
            <a:ext cx="1040457" cy="18869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73" dirty="0"/>
              <a:t>Build tasks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AFC05F2D-434D-4936-B725-640C4025DF0A}"/>
              </a:ext>
            </a:extLst>
          </p:cNvPr>
          <p:cNvSpPr/>
          <p:nvPr/>
        </p:nvSpPr>
        <p:spPr>
          <a:xfrm rot="5400000">
            <a:off x="7424543" y="2033574"/>
            <a:ext cx="1040457" cy="18869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73" dirty="0"/>
              <a:t>Release tasks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EBBDC2-21C6-4E7C-B128-996B4B9D01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84" y="2579121"/>
            <a:ext cx="795824" cy="795824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AB05CA3F-0447-4578-9249-7EB1F46EBB6F}"/>
              </a:ext>
            </a:extLst>
          </p:cNvPr>
          <p:cNvSpPr/>
          <p:nvPr/>
        </p:nvSpPr>
        <p:spPr>
          <a:xfrm rot="5400000">
            <a:off x="2656521" y="2033576"/>
            <a:ext cx="1040457" cy="18869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73" dirty="0"/>
              <a:t>Code repo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7282C-9B5C-4080-AAAC-5D81E8E074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993" y="4773332"/>
            <a:ext cx="7392432" cy="9907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511DCF-777A-4F03-9CAC-8BB03B6E56E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176749" y="3497264"/>
            <a:ext cx="0" cy="13160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5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064E-6 3.94008E-6 L 0.62943 -0.00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65" y="-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fallacy of right-click </a:t>
            </a:r>
            <a:r>
              <a:rPr lang="en-US" b="1" dirty="0"/>
              <a:t>&gt;</a:t>
            </a:r>
            <a:r>
              <a:rPr lang="en-US" dirty="0"/>
              <a:t> Publish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D45ADE-3199-401A-A793-28F246C9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88" y="1132205"/>
            <a:ext cx="11563350" cy="2872581"/>
          </a:xfrm>
        </p:spPr>
        <p:txBody>
          <a:bodyPr/>
          <a:lstStyle/>
          <a:p>
            <a:r>
              <a:rPr lang="en-US" dirty="0"/>
              <a:t>Doesn’t scale beyond 1 person</a:t>
            </a:r>
          </a:p>
          <a:p>
            <a:r>
              <a:rPr lang="en-US" dirty="0"/>
              <a:t>VS IDE lock-in</a:t>
            </a:r>
          </a:p>
          <a:p>
            <a:r>
              <a:rPr lang="en-US" dirty="0"/>
              <a:t>Local dependencies may differ from prod</a:t>
            </a:r>
          </a:p>
          <a:p>
            <a:r>
              <a:rPr lang="en-US" dirty="0"/>
              <a:t>Steps are forgotten</a:t>
            </a:r>
          </a:p>
          <a:p>
            <a:r>
              <a:rPr lang="en-US" dirty="0"/>
              <a:t>The school bus factor</a:t>
            </a: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A9BACBD-F1A7-49FD-9BF2-8CC0146F8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03" y="1861968"/>
            <a:ext cx="3468603" cy="3011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29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67758-A408-481B-A88D-85B8E25E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Introducing Azure DevOps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4A143-27D4-49CE-ACD0-037EABF28846}"/>
              </a:ext>
            </a:extLst>
          </p:cNvPr>
          <p:cNvSpPr txBox="1"/>
          <p:nvPr/>
        </p:nvSpPr>
        <p:spPr>
          <a:xfrm>
            <a:off x="434975" y="2868497"/>
            <a:ext cx="3090431" cy="1280351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Deliver value to your users faster using proven agile tools to plan, track, and discuss work across your teams.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A09E4-D0A3-4556-9C0F-105DF4577D44}"/>
              </a:ext>
            </a:extLst>
          </p:cNvPr>
          <p:cNvSpPr txBox="1"/>
          <p:nvPr/>
        </p:nvSpPr>
        <p:spPr>
          <a:xfrm>
            <a:off x="4363361" y="2868497"/>
            <a:ext cx="3471849" cy="1526572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Build, test, and deploy with CI/CD that works with any language, platform, and cloud. Connect to GitHub or any other Git provider and deploy continuously.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C2ECF-9D16-4093-A397-AC9C75D0D69F}"/>
              </a:ext>
            </a:extLst>
          </p:cNvPr>
          <p:cNvSpPr txBox="1"/>
          <p:nvPr/>
        </p:nvSpPr>
        <p:spPr>
          <a:xfrm>
            <a:off x="8503633" y="2868497"/>
            <a:ext cx="3097490" cy="1526572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unlimited, cloud-hosted private Git repos and collaborate to build better code with pull requests and advanced file management.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CEA51-5644-4108-8529-B8070762AC30}"/>
              </a:ext>
            </a:extLst>
          </p:cNvPr>
          <p:cNvSpPr txBox="1"/>
          <p:nvPr/>
        </p:nvSpPr>
        <p:spPr>
          <a:xfrm>
            <a:off x="434975" y="5569260"/>
            <a:ext cx="2989403" cy="1034129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and ship with confidence using manual and exploratory testing tools.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3F065-998E-4214-AEF0-1D4D56125E51}"/>
              </a:ext>
            </a:extLst>
          </p:cNvPr>
          <p:cNvSpPr txBox="1"/>
          <p:nvPr/>
        </p:nvSpPr>
        <p:spPr>
          <a:xfrm>
            <a:off x="4363361" y="5569260"/>
            <a:ext cx="3435166" cy="1034129"/>
          </a:xfrm>
          <a:prstGeom prst="rect">
            <a:avLst/>
          </a:prstGeom>
          <a:noFill/>
        </p:spPr>
        <p:txBody>
          <a:bodyPr wrap="square" lIns="0" tIns="146304" rIns="0" bIns="146304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Create, host, and share packages with your team, and add 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artifacts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your CI/CD pipelines with a single click.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cs typeface="Segoe UI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C2AB146-06C0-4E0D-8899-5ADB9DA17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61" y="1801851"/>
            <a:ext cx="722780" cy="72000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F632D14-7C31-47CA-BC92-820474ACB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361" y="4523236"/>
            <a:ext cx="736540" cy="720000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228FD8FB-8B6C-4A6D-BCA2-229F0890F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75" y="1801851"/>
            <a:ext cx="736920" cy="720000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6406FE2F-92A4-4316-B249-0BFC11B2E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633" y="1801851"/>
            <a:ext cx="729080" cy="720000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B3C4841-DF3A-4896-9BC5-D1CFA3614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75" y="4523236"/>
            <a:ext cx="71168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14A36B-D94A-41AA-ABC4-706C13E17949}"/>
              </a:ext>
            </a:extLst>
          </p:cNvPr>
          <p:cNvSpPr txBox="1"/>
          <p:nvPr/>
        </p:nvSpPr>
        <p:spPr>
          <a:xfrm>
            <a:off x="434975" y="2500142"/>
            <a:ext cx="1375024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294"/>
                </a:solidFill>
                <a:latin typeface="+mj-lt"/>
              </a:rPr>
              <a:t>Azure Boards</a:t>
            </a:r>
            <a:endParaRPr lang="en-US" sz="1800" dirty="0">
              <a:solidFill>
                <a:srgbClr val="00B294"/>
              </a:solidFill>
              <a:latin typeface="+mj-lt"/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23BC6-71C2-4778-A910-FC4F6D0C92B6}"/>
              </a:ext>
            </a:extLst>
          </p:cNvPr>
          <p:cNvSpPr txBox="1"/>
          <p:nvPr/>
        </p:nvSpPr>
        <p:spPr>
          <a:xfrm>
            <a:off x="8503633" y="2500142"/>
            <a:ext cx="1680163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D83B01"/>
                </a:solidFill>
                <a:latin typeface="+mj-lt"/>
              </a:rPr>
              <a:t>Azure </a:t>
            </a:r>
            <a:r>
              <a:rPr lang="en-US" sz="1800" dirty="0">
                <a:solidFill>
                  <a:srgbClr val="D83B01"/>
                </a:solidFill>
                <a:latin typeface="+mj-lt"/>
                <a:cs typeface="Segoe UI"/>
              </a:rPr>
              <a:t>Repos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5923DE-E387-4F99-A087-AD2AB3104B2B}"/>
              </a:ext>
            </a:extLst>
          </p:cNvPr>
          <p:cNvSpPr txBox="1"/>
          <p:nvPr/>
        </p:nvSpPr>
        <p:spPr>
          <a:xfrm>
            <a:off x="4363361" y="2500142"/>
            <a:ext cx="1948251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2560E0"/>
                </a:solidFill>
                <a:latin typeface="+mj-lt"/>
              </a:rPr>
              <a:t>Azure Pipelines</a:t>
            </a:r>
            <a:endParaRPr lang="en-US" sz="1800" dirty="0">
              <a:solidFill>
                <a:srgbClr val="2560E0"/>
              </a:solidFill>
              <a:latin typeface="+mj-lt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8EA85-8972-478E-99E1-97FBD1FE21B6}"/>
              </a:ext>
            </a:extLst>
          </p:cNvPr>
          <p:cNvSpPr txBox="1"/>
          <p:nvPr/>
        </p:nvSpPr>
        <p:spPr>
          <a:xfrm>
            <a:off x="434975" y="5190892"/>
            <a:ext cx="1841403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854CC7"/>
                </a:solidFill>
                <a:latin typeface="+mj-lt"/>
              </a:rPr>
              <a:t>Azure Test</a:t>
            </a:r>
            <a:r>
              <a:rPr lang="en-US" sz="1800" dirty="0">
                <a:solidFill>
                  <a:srgbClr val="854CC7"/>
                </a:solidFill>
                <a:latin typeface="+mj-lt"/>
                <a:cs typeface="Segoe UI"/>
              </a:rPr>
              <a:t> Plans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F3FDE-2095-49A1-AA0D-572CE3108B96}"/>
              </a:ext>
            </a:extLst>
          </p:cNvPr>
          <p:cNvSpPr txBox="1"/>
          <p:nvPr/>
        </p:nvSpPr>
        <p:spPr>
          <a:xfrm>
            <a:off x="4363361" y="5190892"/>
            <a:ext cx="2055243" cy="572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CB2E6D"/>
                </a:solidFill>
                <a:latin typeface="+mj-lt"/>
              </a:rPr>
              <a:t>Azure Artifacts</a:t>
            </a:r>
            <a:endParaRPr lang="en-US" sz="1800" dirty="0">
              <a:solidFill>
                <a:srgbClr val="CB2E6D"/>
              </a:solidFill>
              <a:latin typeface="+mj-lt"/>
              <a:cs typeface="Segoe UI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E07CBF-F42D-4F50-8FAD-B351239B994B}"/>
              </a:ext>
            </a:extLst>
          </p:cNvPr>
          <p:cNvSpPr txBox="1">
            <a:spLocks/>
          </p:cNvSpPr>
          <p:nvPr/>
        </p:nvSpPr>
        <p:spPr>
          <a:xfrm>
            <a:off x="8521557" y="6155651"/>
            <a:ext cx="32516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azure.com/devops</a:t>
            </a:r>
            <a:endParaRPr lang="en-US" sz="1800" i="0" u="none" strike="noStrike" kern="1200" cap="none" spc="0" baseline="0" noProof="0" dirty="0">
              <a:solidFill>
                <a:schemeClr val="tx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CBDEDB-9EFD-4704-A993-809D37ECB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21557" y="5325124"/>
            <a:ext cx="711156" cy="711152"/>
          </a:xfrm>
          <a:prstGeom prst="ellipse">
            <a:avLst/>
          </a:prstGeom>
          <a:noFill/>
          <a:ln w="28575" cap="flat" cmpd="sng" algn="ctr">
            <a:solidFill>
              <a:srgbClr val="007AC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 w="19050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3600" b="0" i="0" u="none" strike="noStrike" kern="0" cap="none" spc="0" normalizeH="0" baseline="0" noProof="0" dirty="0">
              <a:ln w="19050"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19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57146D6-E9DD-4871-B1D9-F94A289E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03B4F4-BD54-418F-ABEC-9DA56768E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128" y="1731691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8" y="972294"/>
            <a:ext cx="5222025" cy="8216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800">
                <a:solidFill>
                  <a:schemeClr val="tx1">
                    <a:lumMod val="65000"/>
                    <a:lumOff val="35000"/>
                  </a:schemeClr>
                </a:solidFill>
              </a:rPr>
              <a:t>Cloud-hosted pipelines for Linux, Windows and macOS, with unlimited minutes for open source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n-US">
                <a:solidFill>
                  <a:srgbClr val="2C65E1"/>
                </a:solidFill>
              </a:rPr>
              <a:t>Azure Pipelines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DB50A0-8DD6-48CA-80CD-8F5597814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128" y="2867778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1065722" y="1575510"/>
            <a:ext cx="450596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Any language, any platform, any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D699B-D6CA-484D-9DCC-8760B5AE64AE}"/>
              </a:ext>
            </a:extLst>
          </p:cNvPr>
          <p:cNvSpPr txBox="1"/>
          <p:nvPr/>
        </p:nvSpPr>
        <p:spPr>
          <a:xfrm>
            <a:off x="1065721" y="1825259"/>
            <a:ext cx="4187371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595959"/>
                </a:solidFill>
              </a:rPr>
              <a:t>Build, test, and deploy Node.js, Python,  Java, PHP, Ruby, C/C++, .NET, Android, and iOS apps. Run in parallel on Linux, macOS, and Windows.  Deploy to Azure, AWS, GCP or on-premises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065722" y="2719000"/>
            <a:ext cx="36567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Extensible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F696DB-EE80-40C9-9008-6142F73C1492}"/>
              </a:ext>
            </a:extLst>
          </p:cNvPr>
          <p:cNvSpPr txBox="1"/>
          <p:nvPr/>
        </p:nvSpPr>
        <p:spPr>
          <a:xfrm>
            <a:off x="1065722" y="2958772"/>
            <a:ext cx="3975020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>
                <a:solidFill>
                  <a:srgbClr val="595959"/>
                </a:solidFill>
              </a:rPr>
              <a:t>Explore and implement a wide range of community-built build, test, and deployment tasks, along with hundreds of extensions from Slack to </a:t>
            </a:r>
            <a:r>
              <a:rPr lang="en-GB" sz="1200" err="1">
                <a:solidFill>
                  <a:srgbClr val="595959"/>
                </a:solidFill>
              </a:rPr>
              <a:t>SonarCloud</a:t>
            </a:r>
            <a:r>
              <a:rPr lang="en-GB" sz="1200">
                <a:solidFill>
                  <a:srgbClr val="595959"/>
                </a:solidFill>
              </a:rPr>
              <a:t>.</a:t>
            </a:r>
            <a:r>
              <a:rPr lang="en-US" sz="1200">
                <a:solidFill>
                  <a:srgbClr val="595959"/>
                </a:solidFill>
              </a:rPr>
              <a:t> </a:t>
            </a:r>
            <a:r>
              <a:rPr lang="en-GB" sz="1200">
                <a:solidFill>
                  <a:srgbClr val="595959"/>
                </a:solidFill>
              </a:rPr>
              <a:t>Support for YAML, reporting and more</a:t>
            </a:r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FA9159-C35A-4C32-B438-04A9E511D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1257" y="4990460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08E34-B942-4226-8B9D-786CCFA9C753}"/>
              </a:ext>
            </a:extLst>
          </p:cNvPr>
          <p:cNvSpPr txBox="1"/>
          <p:nvPr/>
        </p:nvSpPr>
        <p:spPr>
          <a:xfrm>
            <a:off x="1065722" y="4840905"/>
            <a:ext cx="36567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Best-in-class for open 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E15AD-9292-49C4-A9A5-33B96DE0766E}"/>
              </a:ext>
            </a:extLst>
          </p:cNvPr>
          <p:cNvSpPr txBox="1"/>
          <p:nvPr/>
        </p:nvSpPr>
        <p:spPr>
          <a:xfrm>
            <a:off x="1065721" y="5101943"/>
            <a:ext cx="4295133" cy="12187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>
                <a:solidFill>
                  <a:srgbClr val="595959"/>
                </a:solidFill>
              </a:rPr>
              <a:t>Ensure fast continuous integration/continuous delivery (CI/CD) pipelines for every open source project. Get unlimited build minutes for all open source projects with up to 10 free parallel jobs across Linux, macOS and Windows</a:t>
            </a:r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CDE9BA-C365-4833-B2DD-01DF20A79BB3}"/>
              </a:ext>
            </a:extLst>
          </p:cNvPr>
          <p:cNvSpPr txBox="1">
            <a:spLocks/>
          </p:cNvSpPr>
          <p:nvPr/>
        </p:nvSpPr>
        <p:spPr>
          <a:xfrm>
            <a:off x="989927" y="6322798"/>
            <a:ext cx="388401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azure.com/pipelines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8FC792-55D1-47DF-A396-37128884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626049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969C80-65DA-4231-83DC-5638E0C21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129" y="3995122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46C7CC-67CB-4D25-A20A-694A6E1F21D8}"/>
              </a:ext>
            </a:extLst>
          </p:cNvPr>
          <p:cNvSpPr txBox="1"/>
          <p:nvPr/>
        </p:nvSpPr>
        <p:spPr>
          <a:xfrm>
            <a:off x="1065722" y="3870704"/>
            <a:ext cx="36567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Containers and Kubernetes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FD4636-4259-4145-9391-F318DE7B8336}"/>
              </a:ext>
            </a:extLst>
          </p:cNvPr>
          <p:cNvSpPr txBox="1"/>
          <p:nvPr/>
        </p:nvSpPr>
        <p:spPr>
          <a:xfrm>
            <a:off x="1065722" y="4099843"/>
            <a:ext cx="4295132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>
                <a:solidFill>
                  <a:srgbClr val="595959"/>
                </a:solidFill>
              </a:rPr>
              <a:t>Easily build and push images to container registries like Docker Hub and Azure Container Registry. Deploy containers to individual hosts or Kubernetes.</a:t>
            </a:r>
            <a:endParaRPr lang="en-US" sz="1200">
              <a:solidFill>
                <a:srgbClr val="595959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0E8F52D-C4CC-4645-A09C-A5C2D2D47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328" y="1836754"/>
            <a:ext cx="342900" cy="32575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BDC9036-025D-43F9-AA73-A88758865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636" y="2973977"/>
            <a:ext cx="285750" cy="3429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BF23BC7-1AA2-4459-BE12-18A85FDC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328" y="4094626"/>
            <a:ext cx="342900" cy="342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8B9476-067F-4594-A90A-F35EEEB4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931" y="5089255"/>
            <a:ext cx="361950" cy="361950"/>
          </a:xfrm>
          <a:prstGeom prst="rect">
            <a:avLst/>
          </a:prstGeom>
        </p:spPr>
      </p:pic>
      <p:pic>
        <p:nvPicPr>
          <p:cNvPr id="27" name="Online Image Placeholder 15" descr="Screenshot of Azure Pipelines showing a running build.">
            <a:extLst>
              <a:ext uri="{FF2B5EF4-FFF2-40B4-BE49-F238E27FC236}">
                <a16:creationId xmlns:a16="http://schemas.microsoft.com/office/drawing/2014/main" id="{4A8BD06D-8513-42C8-93C5-8F3FCB8FDAC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7"/>
          <a:stretch/>
        </p:blipFill>
        <p:spPr>
          <a:xfrm>
            <a:off x="6275352" y="1546189"/>
            <a:ext cx="6161124" cy="44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3" y="1957948"/>
            <a:ext cx="5667375" cy="773112"/>
          </a:xfrm>
        </p:spPr>
        <p:txBody>
          <a:bodyPr/>
          <a:lstStyle/>
          <a:p>
            <a:r>
              <a:rPr lang="en-GB" sz="4400"/>
              <a:t>Azure Pipelines</a:t>
            </a:r>
            <a:endParaRPr lang="en-US" sz="4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3" y="3429521"/>
            <a:ext cx="5667374" cy="23107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b="1" dirty="0"/>
              <a:t>Public Projects:</a:t>
            </a:r>
          </a:p>
          <a:p>
            <a:pPr>
              <a:lnSpc>
                <a:spcPct val="100000"/>
              </a:lnSpc>
            </a:pPr>
            <a:r>
              <a:rPr lang="en-GB" dirty="0"/>
              <a:t>Free,</a:t>
            </a:r>
            <a:r>
              <a:rPr lang="en-GB" dirty="0">
                <a:latin typeface="+mj-lt"/>
              </a:rPr>
              <a:t> unlimited</a:t>
            </a:r>
            <a:r>
              <a:rPr lang="en-GB" dirty="0"/>
              <a:t> build mins.</a:t>
            </a:r>
          </a:p>
          <a:p>
            <a:pPr>
              <a:lnSpc>
                <a:spcPct val="100000"/>
              </a:lnSpc>
            </a:pPr>
            <a:r>
              <a:rPr lang="en-GB" dirty="0"/>
              <a:t>10 free parallel jobs across Windows, Linux, and macOS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66DBF9-50A5-4BB5-9137-A27ED49C0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34126" y="-1"/>
            <a:ext cx="6102349" cy="699452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E6261-91C7-4B45-9E95-89C2B434E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3" y="712977"/>
            <a:ext cx="1244971" cy="1244971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979C666-F13D-49C0-99FB-C4952A5703A8}"/>
              </a:ext>
            </a:extLst>
          </p:cNvPr>
          <p:cNvSpPr txBox="1">
            <a:spLocks/>
          </p:cNvSpPr>
          <p:nvPr/>
        </p:nvSpPr>
        <p:spPr>
          <a:xfrm>
            <a:off x="989927" y="6322798"/>
            <a:ext cx="388401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azure.com/pipelines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136C7D-5B5D-43E7-93EE-560962F8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8037" y="6260499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29D8F0C-572E-4EFB-94B3-FA85F1FB0409}"/>
              </a:ext>
            </a:extLst>
          </p:cNvPr>
          <p:cNvSpPr txBox="1">
            <a:spLocks/>
          </p:cNvSpPr>
          <p:nvPr/>
        </p:nvSpPr>
        <p:spPr>
          <a:xfrm>
            <a:off x="6551613" y="2646680"/>
            <a:ext cx="5667374" cy="356361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 dirty="0">
                <a:solidFill>
                  <a:schemeClr val="bg1"/>
                </a:solidFill>
              </a:rPr>
              <a:t>Private Projects: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1,800 free build mins. / mo.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1 free parallel job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1 free parallel job for VS Enterprise Subscribers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7798DB-1890-4578-BB53-20C78E513CF8}"/>
              </a:ext>
            </a:extLst>
          </p:cNvPr>
          <p:cNvSpPr txBox="1">
            <a:spLocks/>
          </p:cNvSpPr>
          <p:nvPr/>
        </p:nvSpPr>
        <p:spPr>
          <a:xfrm>
            <a:off x="6945276" y="343282"/>
            <a:ext cx="5491199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Microsoft       Open Source</a:t>
            </a:r>
          </a:p>
        </p:txBody>
      </p:sp>
      <p:pic>
        <p:nvPicPr>
          <p:cNvPr id="15" name="Graphic 14" descr="Heart">
            <a:extLst>
              <a:ext uri="{FF2B5EF4-FFF2-40B4-BE49-F238E27FC236}">
                <a16:creationId xmlns:a16="http://schemas.microsoft.com/office/drawing/2014/main" id="{168943D1-6C52-4903-9AF9-03CAD69D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7534" y="338434"/>
            <a:ext cx="782808" cy="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3"/>
    <ds:schemaRef ds:uri="http://schemas.microsoft.com/sharepoint/v4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15c98cf3-0896-4040-874f-f436925621df"/>
    <ds:schemaRef ds:uri="http://purl.org/dc/elements/1.1/"/>
    <ds:schemaRef ds:uri="http://schemas.openxmlformats.org/package/2006/metadata/core-properties"/>
    <ds:schemaRef ds:uri="af610f50-4aee-43ff-9d65-64420adb70d2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3513</TotalTime>
  <Words>1071</Words>
  <Application>Microsoft Office PowerPoint</Application>
  <PresentationFormat>Custom</PresentationFormat>
  <Paragraphs>225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 New</vt:lpstr>
      <vt:lpstr>Segoe UI</vt:lpstr>
      <vt:lpstr>Segoe UI Semibold</vt:lpstr>
      <vt:lpstr>Wingdings</vt:lpstr>
      <vt:lpstr>Azure PPT Template - 2018</vt:lpstr>
      <vt:lpstr>DevOps in the Cloud for the .NET Developer</vt:lpstr>
      <vt:lpstr>PowerPoint Presentation</vt:lpstr>
      <vt:lpstr>Agenda</vt:lpstr>
      <vt:lpstr>What is DevOps?</vt:lpstr>
      <vt:lpstr>A basic DevOps CI/CD pipeline</vt:lpstr>
      <vt:lpstr>The fallacy of right-click &gt; Publish</vt:lpstr>
      <vt:lpstr>Introducing Azure DevOps</vt:lpstr>
      <vt:lpstr>Azure Pipelines</vt:lpstr>
      <vt:lpstr>Azure Pipelines</vt:lpstr>
      <vt:lpstr>Azure DevOps: Choose the tools and clouds you love</vt:lpstr>
      <vt:lpstr>Integrated with GitHub</vt:lpstr>
      <vt:lpstr>GitHub integration</vt:lpstr>
      <vt:lpstr>Build pipeline</vt:lpstr>
      <vt:lpstr>Build pipeline construction</vt:lpstr>
      <vt:lpstr>Hosted build agents</vt:lpstr>
      <vt:lpstr>Self-hosted build agents</vt:lpstr>
      <vt:lpstr>Unit testing &amp; code coverage: Windows only</vt:lpstr>
      <vt:lpstr>Unit testing &amp; code coverage: Cross-platform</vt:lpstr>
      <vt:lpstr>Release pipeline</vt:lpstr>
      <vt:lpstr>Release pipeline</vt:lpstr>
      <vt:lpstr>Blue-green deployments</vt:lpstr>
      <vt:lpstr>Azure Pipelines</vt:lpstr>
      <vt:lpstr>Resources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Addie</dc:creator>
  <cp:keywords/>
  <cp:lastModifiedBy>Scott Addie</cp:lastModifiedBy>
  <cp:revision>145</cp:revision>
  <dcterms:created xsi:type="dcterms:W3CDTF">2018-09-20T01:39:41Z</dcterms:created>
  <dcterms:modified xsi:type="dcterms:W3CDTF">2018-10-09T20:27:03Z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